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7" r:id="rId10"/>
    <p:sldId id="268" r:id="rId11"/>
    <p:sldId id="264" r:id="rId12"/>
    <p:sldId id="270" r:id="rId13"/>
    <p:sldId id="271" r:id="rId14"/>
    <p:sldId id="272" r:id="rId15"/>
    <p:sldId id="273" r:id="rId16"/>
    <p:sldId id="274" r:id="rId17"/>
    <p:sldId id="275" r:id="rId18"/>
    <p:sldId id="265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0AF4C-3BA3-45A6-AE45-E084300645C1}" type="datetimeFigureOut">
              <a:rPr lang="en-US" smtClean="0"/>
              <a:pPr/>
              <a:t>8/22/13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EBAB-2B2B-482C-9479-FE943F5116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ber.org/cycles.html" TargetMode="Externa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Macroeconomics</a:t>
            </a:r>
            <a:br>
              <a:rPr lang="en-US" dirty="0" smtClean="0"/>
            </a:br>
            <a:r>
              <a:rPr lang="en-US" dirty="0" smtClean="0"/>
              <a:t>Depressions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Money has two roles</a:t>
            </a:r>
          </a:p>
          <a:p>
            <a:pPr lvl="1"/>
            <a:r>
              <a:rPr lang="en-US" dirty="0" smtClean="0"/>
              <a:t>Medium of exchange </a:t>
            </a:r>
            <a:r>
              <a:rPr lang="en-US" i="1" dirty="0" smtClean="0"/>
              <a:t>(money flows)</a:t>
            </a:r>
            <a:endParaRPr lang="en-US" dirty="0" smtClean="0"/>
          </a:p>
          <a:p>
            <a:pPr lvl="1"/>
            <a:r>
              <a:rPr lang="en-US" dirty="0" smtClean="0"/>
              <a:t>Store of value </a:t>
            </a:r>
            <a:r>
              <a:rPr lang="en-US" i="1" dirty="0" smtClean="0"/>
              <a:t>(money can be stockpiled)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The basic problem:  </a:t>
            </a:r>
          </a:p>
          <a:p>
            <a:r>
              <a:rPr lang="en-US" dirty="0" smtClean="0"/>
              <a:t>You can store </a:t>
            </a:r>
            <a:r>
              <a:rPr lang="en-US" i="1" dirty="0" smtClean="0"/>
              <a:t>(stockpile)</a:t>
            </a:r>
            <a:r>
              <a:rPr lang="en-US" dirty="0" smtClean="0"/>
              <a:t> money. </a:t>
            </a:r>
          </a:p>
          <a:p>
            <a:r>
              <a:rPr lang="en-US" dirty="0" smtClean="0"/>
              <a:t>But you can’t store labor.  </a:t>
            </a:r>
            <a:r>
              <a:rPr lang="en-US" i="1" dirty="0" smtClean="0"/>
              <a:t>(Labor only flows.)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Depression real-life model:</a:t>
            </a:r>
            <a:br>
              <a:rPr lang="en-US" dirty="0" smtClean="0"/>
            </a:br>
            <a:r>
              <a:rPr lang="en-US" dirty="0" smtClean="0"/>
              <a:t>The DC babysitting cooperative</a:t>
            </a:r>
            <a:endParaRPr lang="en-US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coop in the 1970s for exchange of babysitting services among Congressional staffers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Depression real-life model:</a:t>
            </a:r>
            <a:br>
              <a:rPr lang="en-US" dirty="0" smtClean="0"/>
            </a:br>
            <a:r>
              <a:rPr lang="en-US" dirty="0" smtClean="0"/>
              <a:t>The DC babysitting cooperative</a:t>
            </a:r>
            <a:endParaRPr lang="en-US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coop in the 1970s for exchange of babysitting services among Congressional staffers</a:t>
            </a:r>
          </a:p>
          <a:p>
            <a:r>
              <a:rPr lang="en-US" dirty="0" smtClean="0"/>
              <a:t>Members got coupons.</a:t>
            </a:r>
          </a:p>
          <a:p>
            <a:r>
              <a:rPr lang="en-US" dirty="0" smtClean="0"/>
              <a:t>Give coupon to hire another member as a babysitter.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5521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Depression real-life model:</a:t>
            </a:r>
            <a:br>
              <a:rPr lang="en-US" dirty="0" smtClean="0"/>
            </a:br>
            <a:r>
              <a:rPr lang="en-US" dirty="0" smtClean="0"/>
              <a:t>The DC babysitting cooperative</a:t>
            </a:r>
            <a:endParaRPr lang="en-US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coop in the 1970s for exchange of babysitting services among Congressional staffers</a:t>
            </a:r>
          </a:p>
          <a:p>
            <a:r>
              <a:rPr lang="en-US" dirty="0" smtClean="0"/>
              <a:t>Members got coupons.</a:t>
            </a:r>
          </a:p>
          <a:p>
            <a:r>
              <a:rPr lang="en-US" dirty="0" smtClean="0"/>
              <a:t>Give coupon to hire another member as a babysitter.</a:t>
            </a:r>
          </a:p>
          <a:p>
            <a:r>
              <a:rPr lang="en-US" dirty="0" smtClean="0"/>
              <a:t>Then some members decided to save coupons for future use.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5921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Depression real-life model:</a:t>
            </a:r>
            <a:br>
              <a:rPr lang="en-US" dirty="0" smtClean="0"/>
            </a:br>
            <a:r>
              <a:rPr lang="en-US" dirty="0" smtClean="0"/>
              <a:t>The DC babysitting cooperative</a:t>
            </a:r>
            <a:endParaRPr lang="en-US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Members got coupons.</a:t>
            </a:r>
          </a:p>
          <a:p>
            <a:r>
              <a:rPr lang="en-US" dirty="0" smtClean="0"/>
              <a:t>Give coupon to hire another member as a babysitter.</a:t>
            </a:r>
          </a:p>
          <a:p>
            <a:r>
              <a:rPr lang="en-US" dirty="0" smtClean="0"/>
              <a:t>Then some members decided to save coupons for future use.</a:t>
            </a:r>
          </a:p>
          <a:p>
            <a:r>
              <a:rPr lang="en-US" dirty="0" smtClean="0"/>
              <a:t>It became harder to find a babysitting job and earn a coupon.</a:t>
            </a:r>
          </a:p>
        </p:txBody>
      </p:sp>
    </p:spTree>
    <p:extLst>
      <p:ext uri="{BB962C8B-B14F-4D97-AF65-F5344CB8AC3E}">
        <p14:creationId xmlns:p14="http://schemas.microsoft.com/office/powerpoint/2010/main" val="975413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Depression real-life model:</a:t>
            </a:r>
            <a:br>
              <a:rPr lang="en-US" dirty="0" smtClean="0"/>
            </a:br>
            <a:r>
              <a:rPr lang="en-US" dirty="0" smtClean="0"/>
              <a:t>The DC babysitting cooperative</a:t>
            </a:r>
            <a:endParaRPr lang="en-US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 coupon to hire another member as a babysitter.</a:t>
            </a:r>
          </a:p>
          <a:p>
            <a:r>
              <a:rPr lang="en-US" dirty="0" smtClean="0"/>
              <a:t>Then some members decided to save coupons for future use.</a:t>
            </a:r>
          </a:p>
          <a:p>
            <a:r>
              <a:rPr lang="en-US" dirty="0" smtClean="0"/>
              <a:t>It became harder to find a babysitting job and earn a coupon.</a:t>
            </a:r>
          </a:p>
          <a:p>
            <a:r>
              <a:rPr lang="en-US" dirty="0" smtClean="0"/>
              <a:t>More members saved their coupons</a:t>
            </a:r>
          </a:p>
          <a:p>
            <a:pPr lvl="1"/>
            <a:r>
              <a:rPr lang="en-US" dirty="0" smtClean="0"/>
              <a:t>Feared that they wouldn’t be able to go out later</a:t>
            </a:r>
          </a:p>
        </p:txBody>
      </p:sp>
    </p:spTree>
    <p:extLst>
      <p:ext uri="{BB962C8B-B14F-4D97-AF65-F5344CB8AC3E}">
        <p14:creationId xmlns:p14="http://schemas.microsoft.com/office/powerpoint/2010/main" val="2320275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Depression real-life model:</a:t>
            </a:r>
            <a:br>
              <a:rPr lang="en-US" dirty="0" smtClean="0"/>
            </a:br>
            <a:r>
              <a:rPr lang="en-US" dirty="0" smtClean="0"/>
              <a:t>The DC babysitting cooperative</a:t>
            </a:r>
            <a:endParaRPr lang="en-US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members decided to save coupons</a:t>
            </a:r>
          </a:p>
          <a:p>
            <a:r>
              <a:rPr lang="en-US" dirty="0" smtClean="0"/>
              <a:t>It became harder to find a babysitting job and earn a coupon.</a:t>
            </a:r>
          </a:p>
          <a:p>
            <a:r>
              <a:rPr lang="en-US" dirty="0" smtClean="0"/>
              <a:t>More members who had coupons saved them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eared that they wouldn’t be able to earn replacement coupons</a:t>
            </a:r>
          </a:p>
          <a:p>
            <a:r>
              <a:rPr lang="en-US" dirty="0" smtClean="0"/>
              <a:t>Members who had used all their coupons couldn’t earn coupons.</a:t>
            </a:r>
          </a:p>
        </p:txBody>
      </p:sp>
    </p:spTree>
    <p:extLst>
      <p:ext uri="{BB962C8B-B14F-4D97-AF65-F5344CB8AC3E}">
        <p14:creationId xmlns:p14="http://schemas.microsoft.com/office/powerpoint/2010/main" val="4257598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Depression real-life model:</a:t>
            </a:r>
            <a:br>
              <a:rPr lang="en-US" dirty="0" smtClean="0"/>
            </a:br>
            <a:r>
              <a:rPr lang="en-US" dirty="0" smtClean="0"/>
              <a:t>The DC babysitting cooperative</a:t>
            </a:r>
            <a:endParaRPr lang="en-US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</a:t>
            </a:r>
            <a:r>
              <a:rPr lang="en-US" dirty="0" smtClean="0"/>
              <a:t>embers saving coupons led to …</a:t>
            </a:r>
          </a:p>
          <a:p>
            <a:r>
              <a:rPr lang="en-US" dirty="0" smtClean="0"/>
              <a:t>… self-reinforcing panic among members with coupons</a:t>
            </a:r>
          </a:p>
          <a:p>
            <a:r>
              <a:rPr lang="en-US" dirty="0" smtClean="0"/>
              <a:t>… widespread unemployment</a:t>
            </a:r>
          </a:p>
        </p:txBody>
      </p:sp>
    </p:spTree>
    <p:extLst>
      <p:ext uri="{BB962C8B-B14F-4D97-AF65-F5344CB8AC3E}">
        <p14:creationId xmlns:p14="http://schemas.microsoft.com/office/powerpoint/2010/main" val="466794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Depression economics – </a:t>
            </a:r>
            <a:br>
              <a:rPr lang="en-US" dirty="0" smtClean="0"/>
            </a:br>
            <a:r>
              <a:rPr lang="en-US" dirty="0" smtClean="0"/>
              <a:t>common sense upside-down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Thrift a virtue?</a:t>
            </a:r>
          </a:p>
          <a:p>
            <a:pPr lvl="1"/>
            <a:r>
              <a:rPr lang="en-US" dirty="0" smtClean="0"/>
              <a:t>Paradox of thrift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Better skills needed?  Babysitter training program?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solved the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Giving out certificates</a:t>
            </a:r>
          </a:p>
          <a:p>
            <a:pPr lvl="1"/>
            <a:r>
              <a:rPr lang="en-US" dirty="0" smtClean="0"/>
              <a:t>Solved the baby sitting coop depression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Giving out money</a:t>
            </a:r>
          </a:p>
          <a:p>
            <a:pPr lvl="1"/>
            <a:r>
              <a:rPr lang="en-US" dirty="0" smtClean="0"/>
              <a:t>Solved the Great </a:t>
            </a:r>
            <a:r>
              <a:rPr lang="en-US" dirty="0" smtClean="0"/>
              <a:t>Depression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 failure to give out money has prolonged the </a:t>
            </a:r>
            <a:r>
              <a:rPr lang="en-US" smtClean="0"/>
              <a:t>current depression.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Depressions happen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http://www.nber.org/cycles.html</a:t>
            </a:r>
            <a:endParaRPr lang="en-US" dirty="0"/>
          </a:p>
        </p:txBody>
      </p:sp>
      <p:pic>
        <p:nvPicPr>
          <p:cNvPr id="1026" name="Picture 2" descr="C:\Users\Owner\Downloads\US-GNP-per-capita-1869-191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362200"/>
            <a:ext cx="714375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depression?</a:t>
            </a:r>
            <a:br>
              <a:rPr lang="en-US" dirty="0" smtClean="0"/>
            </a:br>
            <a:r>
              <a:rPr lang="en-US" dirty="0" smtClean="0"/>
              <a:t>What is a recession?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NBER:  “</a:t>
            </a:r>
            <a:r>
              <a:rPr lang="en-US" dirty="0"/>
              <a:t>A recession is a significant decline in economic activity </a:t>
            </a:r>
            <a:r>
              <a:rPr lang="en-US" dirty="0" smtClean="0"/>
              <a:t>…, </a:t>
            </a:r>
            <a:r>
              <a:rPr lang="en-US" dirty="0"/>
              <a:t>lasting more than a </a:t>
            </a:r>
            <a:r>
              <a:rPr lang="en-US" dirty="0" smtClean="0"/>
              <a:t>few months</a:t>
            </a:r>
            <a:r>
              <a:rPr lang="en-US" dirty="0"/>
              <a:t>, normally visible in production, employment, real income, and other indicators. </a:t>
            </a:r>
            <a:endParaRPr lang="en-US" dirty="0" smtClean="0"/>
          </a:p>
          <a:p>
            <a:r>
              <a:rPr lang="en-US" dirty="0" smtClean="0"/>
              <a:t>“A </a:t>
            </a:r>
            <a:r>
              <a:rPr lang="en-US" dirty="0"/>
              <a:t>recession begins </a:t>
            </a:r>
            <a:r>
              <a:rPr lang="en-US" dirty="0" smtClean="0"/>
              <a:t>when the </a:t>
            </a:r>
            <a:r>
              <a:rPr lang="en-US" dirty="0"/>
              <a:t>economy reaches a peak of activity and ends when the economy reaches its trough. Between trough and peak</a:t>
            </a:r>
            <a:r>
              <a:rPr lang="en-US" dirty="0" smtClean="0"/>
              <a:t>, the </a:t>
            </a:r>
            <a:r>
              <a:rPr lang="en-US" dirty="0"/>
              <a:t>economy is in an expansion.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But the economy is “depressed” (general parlance) for much of the “expansion” (NBER’s parlance)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685" y="1828800"/>
            <a:ext cx="7605132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But the economy is “depressed” (general parlance) for much of the “expansion” (NBER’s parlance)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905000"/>
            <a:ext cx="6910968" cy="4570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But the economy is “depressed” (general parlance) for much of the “expansion” (NBER’s parlance)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output lost:  $5 trillion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211070"/>
            <a:ext cx="7638789" cy="4646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GDP / Potential GDP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001000" cy="4800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depressions happen?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the government messes up? – No!</a:t>
            </a:r>
          </a:p>
          <a:p>
            <a:pPr lvl="1"/>
            <a:r>
              <a:rPr lang="en-US" dirty="0" smtClean="0"/>
              <a:t>Or not really</a:t>
            </a:r>
          </a:p>
          <a:p>
            <a:pPr lvl="1"/>
            <a:endParaRPr lang="en-US" dirty="0"/>
          </a:p>
          <a:p>
            <a:r>
              <a:rPr lang="en-US" dirty="0" smtClean="0"/>
              <a:t>Any economy based on money can collapse spontaneously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Money has two roles</a:t>
            </a:r>
          </a:p>
          <a:p>
            <a:pPr lvl="1"/>
            <a:r>
              <a:rPr lang="en-US" dirty="0" smtClean="0"/>
              <a:t>Medium of exchange</a:t>
            </a:r>
          </a:p>
          <a:p>
            <a:pPr lvl="1"/>
            <a:r>
              <a:rPr lang="en-US" dirty="0" smtClean="0"/>
              <a:t>Store of value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The basic problem that leads to depressions:  </a:t>
            </a:r>
          </a:p>
          <a:p>
            <a:r>
              <a:rPr lang="en-US" dirty="0" smtClean="0"/>
              <a:t>You can store money</a:t>
            </a:r>
          </a:p>
          <a:p>
            <a:r>
              <a:rPr lang="en-US" dirty="0" smtClean="0"/>
              <a:t>But you can’t store labor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581</Words>
  <Application>Microsoft Macintosh PowerPoint</Application>
  <PresentationFormat>On-screen Show (4:3)</PresentationFormat>
  <Paragraphs>80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Macroeconomics Depressions</vt:lpstr>
      <vt:lpstr>Depressions happen</vt:lpstr>
      <vt:lpstr>What is a depression? What is a recession?</vt:lpstr>
      <vt:lpstr>But the economy is “depressed” (general parlance) for much of the “expansion” (NBER’s parlance)</vt:lpstr>
      <vt:lpstr>But the economy is “depressed” (general parlance) for much of the “expansion” (NBER’s parlance)</vt:lpstr>
      <vt:lpstr>But the economy is “depressed” (general parlance) for much of the “expansion” (NBER’s parlance)</vt:lpstr>
      <vt:lpstr>GDP / Potential GDP</vt:lpstr>
      <vt:lpstr>Why do depressions happen?</vt:lpstr>
      <vt:lpstr>Money</vt:lpstr>
      <vt:lpstr>Money</vt:lpstr>
      <vt:lpstr>Depression real-life model: The DC babysitting cooperative</vt:lpstr>
      <vt:lpstr>Depression real-life model: The DC babysitting cooperative</vt:lpstr>
      <vt:lpstr>Depression real-life model: The DC babysitting cooperative</vt:lpstr>
      <vt:lpstr>Depression real-life model: The DC babysitting cooperative</vt:lpstr>
      <vt:lpstr>Depression real-life model: The DC babysitting cooperative</vt:lpstr>
      <vt:lpstr>Depression real-life model: The DC babysitting cooperative</vt:lpstr>
      <vt:lpstr>Depression real-life model: The DC babysitting cooperative</vt:lpstr>
      <vt:lpstr>Depression economics –  common sense upside-down</vt:lpstr>
      <vt:lpstr>What solved the depression</vt:lpstr>
    </vt:vector>
  </TitlesOfParts>
  <Company>The University of South Carolina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Macroeconomics Depressions</dc:title>
  <dc:creator>Sam Baker</dc:creator>
  <cp:lastModifiedBy>Sam Baker</cp:lastModifiedBy>
  <cp:revision>13</cp:revision>
  <dcterms:created xsi:type="dcterms:W3CDTF">2011-08-30T01:07:15Z</dcterms:created>
  <dcterms:modified xsi:type="dcterms:W3CDTF">2013-08-22T17:02:16Z</dcterms:modified>
</cp:coreProperties>
</file>