
<file path=[Content_Types].xml><?xml version="1.0" encoding="utf-8"?>
<Types xmlns="http://schemas.openxmlformats.org/package/2006/content-types">
  <Default Extension="png" ContentType="image/png"/>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9" r:id="rId3"/>
    <p:sldId id="299" r:id="rId4"/>
    <p:sldId id="293" r:id="rId5"/>
    <p:sldId id="285" r:id="rId6"/>
    <p:sldId id="286" r:id="rId7"/>
    <p:sldId id="268" r:id="rId8"/>
    <p:sldId id="269" r:id="rId9"/>
    <p:sldId id="297" r:id="rId10"/>
    <p:sldId id="296" r:id="rId11"/>
    <p:sldId id="284" r:id="rId12"/>
    <p:sldId id="295" r:id="rId13"/>
    <p:sldId id="294" r:id="rId14"/>
    <p:sldId id="301" r:id="rId15"/>
    <p:sldId id="270" r:id="rId16"/>
    <p:sldId id="271" r:id="rId17"/>
    <p:sldId id="273" r:id="rId18"/>
    <p:sldId id="272" r:id="rId19"/>
    <p:sldId id="274" r:id="rId20"/>
    <p:sldId id="259" r:id="rId21"/>
    <p:sldId id="260" r:id="rId22"/>
    <p:sldId id="275" r:id="rId23"/>
    <p:sldId id="276" r:id="rId24"/>
    <p:sldId id="277" r:id="rId25"/>
    <p:sldId id="292" r:id="rId26"/>
    <p:sldId id="278" r:id="rId27"/>
    <p:sldId id="300" r:id="rId28"/>
    <p:sldId id="280" r:id="rId29"/>
    <p:sldId id="281" r:id="rId30"/>
    <p:sldId id="283" r:id="rId31"/>
    <p:sldId id="282" r:id="rId32"/>
    <p:sldId id="257" r:id="rId33"/>
    <p:sldId id="265" r:id="rId34"/>
    <p:sldId id="262" r:id="rId35"/>
    <p:sldId id="263" r:id="rId36"/>
    <p:sldId id="264" r:id="rId37"/>
    <p:sldId id="290" r:id="rId38"/>
    <p:sldId id="288" r:id="rId39"/>
    <p:sldId id="298" r:id="rId40"/>
    <p:sldId id="289" r:id="rId41"/>
    <p:sldId id="267" r:id="rId42"/>
    <p:sldId id="266" r:id="rId43"/>
    <p:sldId id="29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1" qsCatId="simple" csTypeId="urn:microsoft.com/office/officeart/2005/8/colors/accent1_2#2"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Roche &amp; BASF</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&gt;$725 M</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Price fixing cartel</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FBD25F93-F0AD-43F9-BD8F-A4D0BA9B56BC}" srcId="{5F07B5DA-060F-4D17-B4F0-94D793C092AA}" destId="{4B192C0B-43A2-46AE-860D-09FEADE8354D}" srcOrd="1" destOrd="0" parTransId="{D1915C40-FD9F-4FD6-8422-03D821F1B385}" sibTransId="{EEBF3E70-46D4-4791-A6FA-6272756A9C25}"/>
    <dgm:cxn modelId="{E6FB2C3B-4A57-C44D-88B8-AB6F25CDA816}" type="presOf" srcId="{67A9BC6D-5970-410D-9FC3-1DAC0720A92B}" destId="{766A6C9E-2AE5-4ED6-BCCF-33C718FD215D}" srcOrd="0" destOrd="0"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BB9A2911-398E-004F-8976-430B0552464B}" type="presOf" srcId="{4B192C0B-43A2-46AE-860D-09FEADE8354D}" destId="{BD19E650-83EF-475D-A5E3-52CEC3D614F9}" srcOrd="0" destOrd="1" presId="urn:microsoft.com/office/officeart/2005/8/layout/hList1"/>
    <dgm:cxn modelId="{9F00FF08-F97B-884A-863B-C823AEB5EB58}" type="presOf" srcId="{3704AF59-1115-45E5-A12E-683951C7C915}" destId="{BD19E650-83EF-475D-A5E3-52CEC3D614F9}" srcOrd="0" destOrd="0" presId="urn:microsoft.com/office/officeart/2005/8/layout/hList1"/>
    <dgm:cxn modelId="{1B57AB9C-BB4A-4657-B331-153FE2B19096}" srcId="{5F07B5DA-060F-4D17-B4F0-94D793C092AA}" destId="{3704AF59-1115-45E5-A12E-683951C7C915}" srcOrd="0" destOrd="0" parTransId="{CED49E11-FFE1-4907-B94C-C33548098C04}" sibTransId="{3EB914E6-91E0-4894-BB2E-9098111F6BC2}"/>
    <dgm:cxn modelId="{1AA79A3B-9902-F44A-B00F-7D0A9E5ECC25}" type="presOf" srcId="{5F07B5DA-060F-4D17-B4F0-94D793C092AA}" destId="{5B450085-6803-4F50-818C-DF7733A1F169}" srcOrd="0" destOrd="0" presId="urn:microsoft.com/office/officeart/2005/8/layout/hList1"/>
    <dgm:cxn modelId="{64C9B655-0956-814E-9A7E-EFE3063EF340}" type="presParOf" srcId="{766A6C9E-2AE5-4ED6-BCCF-33C718FD215D}" destId="{7C4B18FB-D922-428E-BF66-F93FA0CF76D0}" srcOrd="0" destOrd="0" presId="urn:microsoft.com/office/officeart/2005/8/layout/hList1"/>
    <dgm:cxn modelId="{C06E87F9-AE51-294E-BF5B-33D46F2B92DD}" type="presParOf" srcId="{7C4B18FB-D922-428E-BF66-F93FA0CF76D0}" destId="{5B450085-6803-4F50-818C-DF7733A1F169}" srcOrd="0" destOrd="0" presId="urn:microsoft.com/office/officeart/2005/8/layout/hList1"/>
    <dgm:cxn modelId="{CFA8CD6C-53A3-F242-8F68-28CF92CED703}"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10" qsCatId="simple" csTypeId="urn:microsoft.com/office/officeart/2005/8/colors/accent1_2#11"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Schering-Plough</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$500 M (poor quality)</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$345 M + $435 M (fraud)</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FBD25F93-F0AD-43F9-BD8F-A4D0BA9B56BC}" srcId="{5F07B5DA-060F-4D17-B4F0-94D793C092AA}" destId="{4B192C0B-43A2-46AE-860D-09FEADE8354D}" srcOrd="1" destOrd="0" parTransId="{D1915C40-FD9F-4FD6-8422-03D821F1B385}" sibTransId="{EEBF3E70-46D4-4791-A6FA-6272756A9C25}"/>
    <dgm:cxn modelId="{969C8AF0-F1BF-3F41-8474-C07DDE55238F}" type="presOf" srcId="{3704AF59-1115-45E5-A12E-683951C7C915}" destId="{BD19E650-83EF-475D-A5E3-52CEC3D614F9}" srcOrd="0" destOrd="0" presId="urn:microsoft.com/office/officeart/2005/8/layout/hList1"/>
    <dgm:cxn modelId="{FCDD5241-C259-EC4E-9599-6AD7979BCFDA}" type="presOf" srcId="{67A9BC6D-5970-410D-9FC3-1DAC0720A92B}" destId="{766A6C9E-2AE5-4ED6-BCCF-33C718FD215D}" srcOrd="0" destOrd="0"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87628F35-AF11-E143-9B62-9459251965B8}" type="presOf" srcId="{5F07B5DA-060F-4D17-B4F0-94D793C092AA}" destId="{5B450085-6803-4F50-818C-DF7733A1F169}" srcOrd="0" destOrd="0" presId="urn:microsoft.com/office/officeart/2005/8/layout/hList1"/>
    <dgm:cxn modelId="{1B57AB9C-BB4A-4657-B331-153FE2B19096}" srcId="{5F07B5DA-060F-4D17-B4F0-94D793C092AA}" destId="{3704AF59-1115-45E5-A12E-683951C7C915}" srcOrd="0" destOrd="0" parTransId="{CED49E11-FFE1-4907-B94C-C33548098C04}" sibTransId="{3EB914E6-91E0-4894-BB2E-9098111F6BC2}"/>
    <dgm:cxn modelId="{242FFD0B-FEEC-1D4D-AAD1-76B77D0CC143}" type="presOf" srcId="{4B192C0B-43A2-46AE-860D-09FEADE8354D}" destId="{BD19E650-83EF-475D-A5E3-52CEC3D614F9}" srcOrd="0" destOrd="1" presId="urn:microsoft.com/office/officeart/2005/8/layout/hList1"/>
    <dgm:cxn modelId="{598EEFA6-6CAB-1B44-BCF2-94E5B7D986A3}" type="presParOf" srcId="{766A6C9E-2AE5-4ED6-BCCF-33C718FD215D}" destId="{7C4B18FB-D922-428E-BF66-F93FA0CF76D0}" srcOrd="0" destOrd="0" presId="urn:microsoft.com/office/officeart/2005/8/layout/hList1"/>
    <dgm:cxn modelId="{D58FEB3C-4DD2-C048-949C-FA520206B508}" type="presParOf" srcId="{7C4B18FB-D922-428E-BF66-F93FA0CF76D0}" destId="{5B450085-6803-4F50-818C-DF7733A1F169}" srcOrd="0" destOrd="0" presId="urn:microsoft.com/office/officeart/2005/8/layout/hList1"/>
    <dgm:cxn modelId="{C3EC72DE-760A-EF4B-9E04-6565D441A4C7}"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5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11" qsCatId="simple" csTypeId="urn:microsoft.com/office/officeart/2005/8/colors/accent1_2#12"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Eli Lilly</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$1.4 B</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Illegal marketing </a:t>
          </a:r>
          <a:r>
            <a:rPr lang="en-US" sz="1200" dirty="0" err="1" smtClean="0">
              <a:latin typeface="Franklin Gothic Medium" pitchFamily="34" charset="0"/>
            </a:rPr>
            <a:t>Zyprexa</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EB0885DA-5ABF-FC4C-87B1-FC0466CBB9B5}" type="presOf" srcId="{67A9BC6D-5970-410D-9FC3-1DAC0720A92B}" destId="{766A6C9E-2AE5-4ED6-BCCF-33C718FD215D}" srcOrd="0" destOrd="0" presId="urn:microsoft.com/office/officeart/2005/8/layout/hList1"/>
    <dgm:cxn modelId="{FBD25F93-F0AD-43F9-BD8F-A4D0BA9B56BC}" srcId="{5F07B5DA-060F-4D17-B4F0-94D793C092AA}" destId="{4B192C0B-43A2-46AE-860D-09FEADE8354D}" srcOrd="1" destOrd="0" parTransId="{D1915C40-FD9F-4FD6-8422-03D821F1B385}" sibTransId="{EEBF3E70-46D4-4791-A6FA-6272756A9C25}"/>
    <dgm:cxn modelId="{2575DCA6-F421-2543-AD79-1F1CAA08159A}" type="presOf" srcId="{5F07B5DA-060F-4D17-B4F0-94D793C092AA}" destId="{5B450085-6803-4F50-818C-DF7733A1F169}" srcOrd="0" destOrd="0" presId="urn:microsoft.com/office/officeart/2005/8/layout/hList1"/>
    <dgm:cxn modelId="{4403FE74-28C4-B04E-9A58-870732D7226C}" type="presOf" srcId="{4B192C0B-43A2-46AE-860D-09FEADE8354D}" destId="{BD19E650-83EF-475D-A5E3-52CEC3D614F9}" srcOrd="0" destOrd="1"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C993C254-163F-814D-9CA4-13F7744D5AC1}" type="presOf" srcId="{3704AF59-1115-45E5-A12E-683951C7C915}" destId="{BD19E650-83EF-475D-A5E3-52CEC3D614F9}" srcOrd="0" destOrd="0" presId="urn:microsoft.com/office/officeart/2005/8/layout/hList1"/>
    <dgm:cxn modelId="{1B57AB9C-BB4A-4657-B331-153FE2B19096}" srcId="{5F07B5DA-060F-4D17-B4F0-94D793C092AA}" destId="{3704AF59-1115-45E5-A12E-683951C7C915}" srcOrd="0" destOrd="0" parTransId="{CED49E11-FFE1-4907-B94C-C33548098C04}" sibTransId="{3EB914E6-91E0-4894-BB2E-9098111F6BC2}"/>
    <dgm:cxn modelId="{D72A30AA-3E0E-AC49-B743-C70922E052E3}" type="presParOf" srcId="{766A6C9E-2AE5-4ED6-BCCF-33C718FD215D}" destId="{7C4B18FB-D922-428E-BF66-F93FA0CF76D0}" srcOrd="0" destOrd="0" presId="urn:microsoft.com/office/officeart/2005/8/layout/hList1"/>
    <dgm:cxn modelId="{9BB8A5BB-F48A-B248-95EA-0F76E5E0C04A}" type="presParOf" srcId="{7C4B18FB-D922-428E-BF66-F93FA0CF76D0}" destId="{5B450085-6803-4F50-818C-DF7733A1F169}" srcOrd="0" destOrd="0" presId="urn:microsoft.com/office/officeart/2005/8/layout/hList1"/>
    <dgm:cxn modelId="{A3E95938-9706-B14A-B4A3-3DD6DEC4B95F}"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5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12" qsCatId="simple" csTypeId="urn:microsoft.com/office/officeart/2005/8/colors/accent1_2#13"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Forest Labs</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$313 M</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Illegal marketing </a:t>
          </a:r>
          <a:r>
            <a:rPr lang="en-US" sz="1200" dirty="0" err="1" smtClean="0">
              <a:latin typeface="Franklin Gothic Medium" pitchFamily="34" charset="0"/>
            </a:rPr>
            <a:t>Lexapro</a:t>
          </a:r>
          <a:r>
            <a:rPr lang="en-US" sz="1200" dirty="0" smtClean="0">
              <a:latin typeface="Franklin Gothic Medium" pitchFamily="34" charset="0"/>
            </a:rPr>
            <a:t>/</a:t>
          </a:r>
          <a:r>
            <a:rPr lang="en-US" sz="1200" dirty="0" err="1" smtClean="0">
              <a:latin typeface="Franklin Gothic Medium" pitchFamily="34" charset="0"/>
            </a:rPr>
            <a:t>Celexa</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FBD25F93-F0AD-43F9-BD8F-A4D0BA9B56BC}" srcId="{5F07B5DA-060F-4D17-B4F0-94D793C092AA}" destId="{4B192C0B-43A2-46AE-860D-09FEADE8354D}" srcOrd="1" destOrd="0" parTransId="{D1915C40-FD9F-4FD6-8422-03D821F1B385}" sibTransId="{EEBF3E70-46D4-4791-A6FA-6272756A9C25}"/>
    <dgm:cxn modelId="{7A133E61-347C-D540-A14C-E66A9B7B4A89}" type="presOf" srcId="{67A9BC6D-5970-410D-9FC3-1DAC0720A92B}" destId="{766A6C9E-2AE5-4ED6-BCCF-33C718FD215D}" srcOrd="0" destOrd="0" presId="urn:microsoft.com/office/officeart/2005/8/layout/hList1"/>
    <dgm:cxn modelId="{5485039E-5578-224C-9D7C-2979F3631F51}" type="presOf" srcId="{5F07B5DA-060F-4D17-B4F0-94D793C092AA}" destId="{5B450085-6803-4F50-818C-DF7733A1F169}" srcOrd="0" destOrd="0"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1B57AB9C-BB4A-4657-B331-153FE2B19096}" srcId="{5F07B5DA-060F-4D17-B4F0-94D793C092AA}" destId="{3704AF59-1115-45E5-A12E-683951C7C915}" srcOrd="0" destOrd="0" parTransId="{CED49E11-FFE1-4907-B94C-C33548098C04}" sibTransId="{3EB914E6-91E0-4894-BB2E-9098111F6BC2}"/>
    <dgm:cxn modelId="{EF21CAC9-3DE6-3B45-89BF-CA0DE3C3E72B}" type="presOf" srcId="{3704AF59-1115-45E5-A12E-683951C7C915}" destId="{BD19E650-83EF-475D-A5E3-52CEC3D614F9}" srcOrd="0" destOrd="0" presId="urn:microsoft.com/office/officeart/2005/8/layout/hList1"/>
    <dgm:cxn modelId="{576E6A3B-E843-8743-957D-F3F7CB97C686}" type="presOf" srcId="{4B192C0B-43A2-46AE-860D-09FEADE8354D}" destId="{BD19E650-83EF-475D-A5E3-52CEC3D614F9}" srcOrd="0" destOrd="1" presId="urn:microsoft.com/office/officeart/2005/8/layout/hList1"/>
    <dgm:cxn modelId="{761CD221-F1D9-C543-AA7B-900BBCB984CD}" type="presParOf" srcId="{766A6C9E-2AE5-4ED6-BCCF-33C718FD215D}" destId="{7C4B18FB-D922-428E-BF66-F93FA0CF76D0}" srcOrd="0" destOrd="0" presId="urn:microsoft.com/office/officeart/2005/8/layout/hList1"/>
    <dgm:cxn modelId="{5D38BA0C-DE69-844E-BFB1-CE9A95FA31C2}" type="presParOf" srcId="{7C4B18FB-D922-428E-BF66-F93FA0CF76D0}" destId="{5B450085-6803-4F50-818C-DF7733A1F169}" srcOrd="0" destOrd="0" presId="urn:microsoft.com/office/officeart/2005/8/layout/hList1"/>
    <dgm:cxn modelId="{B622A5C5-8BE3-3A44-BE81-9D181C1B2359}"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6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13" qsCatId="simple" csTypeId="urn:microsoft.com/office/officeart/2005/8/colors/accent1_2#14"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Bayer</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$257 M</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Criminal Medicaid fraud</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FBD25F93-F0AD-43F9-BD8F-A4D0BA9B56BC}" srcId="{5F07B5DA-060F-4D17-B4F0-94D793C092AA}" destId="{4B192C0B-43A2-46AE-860D-09FEADE8354D}" srcOrd="1" destOrd="0" parTransId="{D1915C40-FD9F-4FD6-8422-03D821F1B385}" sibTransId="{EEBF3E70-46D4-4791-A6FA-6272756A9C25}"/>
    <dgm:cxn modelId="{618C1E87-ADA8-D946-8C01-35029FB3CDEC}" type="presOf" srcId="{5F07B5DA-060F-4D17-B4F0-94D793C092AA}" destId="{5B450085-6803-4F50-818C-DF7733A1F169}" srcOrd="0" destOrd="0"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8CD565CA-A867-734F-9C8E-8F14D8604C8C}" type="presOf" srcId="{4B192C0B-43A2-46AE-860D-09FEADE8354D}" destId="{BD19E650-83EF-475D-A5E3-52CEC3D614F9}" srcOrd="0" destOrd="1" presId="urn:microsoft.com/office/officeart/2005/8/layout/hList1"/>
    <dgm:cxn modelId="{F943DC6A-C1D0-434E-8E13-1C61058DAA21}" type="presOf" srcId="{3704AF59-1115-45E5-A12E-683951C7C915}" destId="{BD19E650-83EF-475D-A5E3-52CEC3D614F9}" srcOrd="0" destOrd="0" presId="urn:microsoft.com/office/officeart/2005/8/layout/hList1"/>
    <dgm:cxn modelId="{22E22451-765F-634C-B1DE-33FF8B5C94BE}" type="presOf" srcId="{67A9BC6D-5970-410D-9FC3-1DAC0720A92B}" destId="{766A6C9E-2AE5-4ED6-BCCF-33C718FD215D}" srcOrd="0" destOrd="0" presId="urn:microsoft.com/office/officeart/2005/8/layout/hList1"/>
    <dgm:cxn modelId="{1B57AB9C-BB4A-4657-B331-153FE2B19096}" srcId="{5F07B5DA-060F-4D17-B4F0-94D793C092AA}" destId="{3704AF59-1115-45E5-A12E-683951C7C915}" srcOrd="0" destOrd="0" parTransId="{CED49E11-FFE1-4907-B94C-C33548098C04}" sibTransId="{3EB914E6-91E0-4894-BB2E-9098111F6BC2}"/>
    <dgm:cxn modelId="{9FE6BE62-63BF-F14F-9C6E-D34D2BD76BD4}" type="presParOf" srcId="{766A6C9E-2AE5-4ED6-BCCF-33C718FD215D}" destId="{7C4B18FB-D922-428E-BF66-F93FA0CF76D0}" srcOrd="0" destOrd="0" presId="urn:microsoft.com/office/officeart/2005/8/layout/hList1"/>
    <dgm:cxn modelId="{16F16B3A-2513-8B4F-A02E-29C1BD0DB73C}" type="presParOf" srcId="{7C4B18FB-D922-428E-BF66-F93FA0CF76D0}" destId="{5B450085-6803-4F50-818C-DF7733A1F169}" srcOrd="0" destOrd="0" presId="urn:microsoft.com/office/officeart/2005/8/layout/hList1"/>
    <dgm:cxn modelId="{E95EFE84-07BF-184B-AD8D-2801368F755A}"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6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14" qsCatId="simple" csTypeId="urn:microsoft.com/office/officeart/2005/8/colors/accent1_2#15"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Bristol Meyers Squibb</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$515 M</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Illegal marketing </a:t>
          </a:r>
          <a:r>
            <a:rPr lang="en-US" sz="1200" dirty="0" err="1" smtClean="0">
              <a:latin typeface="Franklin Gothic Medium" pitchFamily="34" charset="0"/>
            </a:rPr>
            <a:t>Abilify</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4D3DC22F-0F66-A147-A6D0-4C77B80F1646}" type="presOf" srcId="{3704AF59-1115-45E5-A12E-683951C7C915}" destId="{BD19E650-83EF-475D-A5E3-52CEC3D614F9}" srcOrd="0" destOrd="0" presId="urn:microsoft.com/office/officeart/2005/8/layout/hList1"/>
    <dgm:cxn modelId="{FBD25F93-F0AD-43F9-BD8F-A4D0BA9B56BC}" srcId="{5F07B5DA-060F-4D17-B4F0-94D793C092AA}" destId="{4B192C0B-43A2-46AE-860D-09FEADE8354D}" srcOrd="1" destOrd="0" parTransId="{D1915C40-FD9F-4FD6-8422-03D821F1B385}" sibTransId="{EEBF3E70-46D4-4791-A6FA-6272756A9C25}"/>
    <dgm:cxn modelId="{169E77CB-924E-994E-BFE1-9E898E1FA6B6}" type="presOf" srcId="{5F07B5DA-060F-4D17-B4F0-94D793C092AA}" destId="{5B450085-6803-4F50-818C-DF7733A1F169}" srcOrd="0" destOrd="0" presId="urn:microsoft.com/office/officeart/2005/8/layout/hList1"/>
    <dgm:cxn modelId="{65DB4F39-A2E4-F740-9E05-A76FA30D421A}" type="presOf" srcId="{4B192C0B-43A2-46AE-860D-09FEADE8354D}" destId="{BD19E650-83EF-475D-A5E3-52CEC3D614F9}" srcOrd="0" destOrd="1"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1B57AB9C-BB4A-4657-B331-153FE2B19096}" srcId="{5F07B5DA-060F-4D17-B4F0-94D793C092AA}" destId="{3704AF59-1115-45E5-A12E-683951C7C915}" srcOrd="0" destOrd="0" parTransId="{CED49E11-FFE1-4907-B94C-C33548098C04}" sibTransId="{3EB914E6-91E0-4894-BB2E-9098111F6BC2}"/>
    <dgm:cxn modelId="{4B01F5DE-3B42-4C49-B0F9-EC8BB8C32750}" type="presOf" srcId="{67A9BC6D-5970-410D-9FC3-1DAC0720A92B}" destId="{766A6C9E-2AE5-4ED6-BCCF-33C718FD215D}" srcOrd="0" destOrd="0" presId="urn:microsoft.com/office/officeart/2005/8/layout/hList1"/>
    <dgm:cxn modelId="{2B6153BF-0A65-1C47-AE24-36857AF5A14A}" type="presParOf" srcId="{766A6C9E-2AE5-4ED6-BCCF-33C718FD215D}" destId="{7C4B18FB-D922-428E-BF66-F93FA0CF76D0}" srcOrd="0" destOrd="0" presId="urn:microsoft.com/office/officeart/2005/8/layout/hList1"/>
    <dgm:cxn modelId="{6F2D296B-A254-CC43-9647-A7404E9FF5A9}" type="presParOf" srcId="{7C4B18FB-D922-428E-BF66-F93FA0CF76D0}" destId="{5B450085-6803-4F50-818C-DF7733A1F169}" srcOrd="0" destOrd="0" presId="urn:microsoft.com/office/officeart/2005/8/layout/hList1"/>
    <dgm:cxn modelId="{2EE273A0-B2DC-8849-B98D-5BAD51F2D48A}"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7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15" qsCatId="simple" csTypeId="urn:microsoft.com/office/officeart/2005/8/colors/accent1_2#16"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err="1" smtClean="0">
              <a:latin typeface="Franklin Gothic Medium" pitchFamily="34" charset="0"/>
            </a:rPr>
            <a:t>Glaxo</a:t>
          </a:r>
          <a:r>
            <a:rPr lang="en-US" sz="1200" dirty="0" smtClean="0">
              <a:latin typeface="Franklin Gothic Medium" pitchFamily="34" charset="0"/>
            </a:rPr>
            <a:t> Smith Kline</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$750 M</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Defective manufacturing (Paxil)</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07210BFE-B800-D24A-8E41-62D6B8C40D5C}" type="presOf" srcId="{67A9BC6D-5970-410D-9FC3-1DAC0720A92B}" destId="{766A6C9E-2AE5-4ED6-BCCF-33C718FD215D}" srcOrd="0" destOrd="0" presId="urn:microsoft.com/office/officeart/2005/8/layout/hList1"/>
    <dgm:cxn modelId="{FBD25F93-F0AD-43F9-BD8F-A4D0BA9B56BC}" srcId="{5F07B5DA-060F-4D17-B4F0-94D793C092AA}" destId="{4B192C0B-43A2-46AE-860D-09FEADE8354D}" srcOrd="1" destOrd="0" parTransId="{D1915C40-FD9F-4FD6-8422-03D821F1B385}" sibTransId="{EEBF3E70-46D4-4791-A6FA-6272756A9C25}"/>
    <dgm:cxn modelId="{24E1A0DD-764A-42EB-A637-6BB5A9A9F3F1}" srcId="{67A9BC6D-5970-410D-9FC3-1DAC0720A92B}" destId="{5F07B5DA-060F-4D17-B4F0-94D793C092AA}" srcOrd="0" destOrd="0" parTransId="{E5C042C5-AF99-46CE-ABDC-FAD0F82E02B5}" sibTransId="{1066F871-E895-4E1D-8B8F-73721C10ECF5}"/>
    <dgm:cxn modelId="{A6CA5DAE-82F6-874B-8F5B-3A8627A3B23A}" type="presOf" srcId="{4B192C0B-43A2-46AE-860D-09FEADE8354D}" destId="{BD19E650-83EF-475D-A5E3-52CEC3D614F9}" srcOrd="0" destOrd="1" presId="urn:microsoft.com/office/officeart/2005/8/layout/hList1"/>
    <dgm:cxn modelId="{D486D5B7-29C8-1048-96A5-A6BBA5912BF3}" type="presOf" srcId="{5F07B5DA-060F-4D17-B4F0-94D793C092AA}" destId="{5B450085-6803-4F50-818C-DF7733A1F169}" srcOrd="0" destOrd="0" presId="urn:microsoft.com/office/officeart/2005/8/layout/hList1"/>
    <dgm:cxn modelId="{1B57AB9C-BB4A-4657-B331-153FE2B19096}" srcId="{5F07B5DA-060F-4D17-B4F0-94D793C092AA}" destId="{3704AF59-1115-45E5-A12E-683951C7C915}" srcOrd="0" destOrd="0" parTransId="{CED49E11-FFE1-4907-B94C-C33548098C04}" sibTransId="{3EB914E6-91E0-4894-BB2E-9098111F6BC2}"/>
    <dgm:cxn modelId="{5CBFBC3D-9245-8046-BEF2-DCFF1D4ADE43}" type="presOf" srcId="{3704AF59-1115-45E5-A12E-683951C7C915}" destId="{BD19E650-83EF-475D-A5E3-52CEC3D614F9}" srcOrd="0" destOrd="0" presId="urn:microsoft.com/office/officeart/2005/8/layout/hList1"/>
    <dgm:cxn modelId="{A11707EF-640F-A44D-B9AD-4CE13ED9B378}" type="presParOf" srcId="{766A6C9E-2AE5-4ED6-BCCF-33C718FD215D}" destId="{7C4B18FB-D922-428E-BF66-F93FA0CF76D0}" srcOrd="0" destOrd="0" presId="urn:microsoft.com/office/officeart/2005/8/layout/hList1"/>
    <dgm:cxn modelId="{D177CDB9-5FDB-D546-988F-3F4CE471A4E4}" type="presParOf" srcId="{7C4B18FB-D922-428E-BF66-F93FA0CF76D0}" destId="{5B450085-6803-4F50-818C-DF7733A1F169}" srcOrd="0" destOrd="0" presId="urn:microsoft.com/office/officeart/2005/8/layout/hList1"/>
    <dgm:cxn modelId="{6EF49A0A-F127-044A-A520-28AB58DAC5EF}"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7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2" qsCatId="simple" csTypeId="urn:microsoft.com/office/officeart/2005/8/colors/accent1_2#3"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Purdue Pharma</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$600 M</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Claimed </a:t>
          </a:r>
          <a:r>
            <a:rPr lang="en-US" sz="1200" dirty="0" err="1" smtClean="0">
              <a:latin typeface="Franklin Gothic Medium" pitchFamily="34" charset="0"/>
            </a:rPr>
            <a:t>OxyContin</a:t>
          </a:r>
          <a:r>
            <a:rPr lang="en-US" sz="1200" dirty="0" smtClean="0">
              <a:latin typeface="Franklin Gothic Medium" pitchFamily="34" charset="0"/>
            </a:rPr>
            <a:t> less addictive</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FBD25F93-F0AD-43F9-BD8F-A4D0BA9B56BC}" srcId="{5F07B5DA-060F-4D17-B4F0-94D793C092AA}" destId="{4B192C0B-43A2-46AE-860D-09FEADE8354D}" srcOrd="1" destOrd="0" parTransId="{D1915C40-FD9F-4FD6-8422-03D821F1B385}" sibTransId="{EEBF3E70-46D4-4791-A6FA-6272756A9C25}"/>
    <dgm:cxn modelId="{E5E664AC-D271-1741-A7EA-ACC3C3079AA1}" type="presOf" srcId="{67A9BC6D-5970-410D-9FC3-1DAC0720A92B}" destId="{766A6C9E-2AE5-4ED6-BCCF-33C718FD215D}" srcOrd="0" destOrd="0" presId="urn:microsoft.com/office/officeart/2005/8/layout/hList1"/>
    <dgm:cxn modelId="{7772ED33-B957-094D-A372-AED6B9F66486}" type="presOf" srcId="{5F07B5DA-060F-4D17-B4F0-94D793C092AA}" destId="{5B450085-6803-4F50-818C-DF7733A1F169}" srcOrd="0" destOrd="0"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1B57AB9C-BB4A-4657-B331-153FE2B19096}" srcId="{5F07B5DA-060F-4D17-B4F0-94D793C092AA}" destId="{3704AF59-1115-45E5-A12E-683951C7C915}" srcOrd="0" destOrd="0" parTransId="{CED49E11-FFE1-4907-B94C-C33548098C04}" sibTransId="{3EB914E6-91E0-4894-BB2E-9098111F6BC2}"/>
    <dgm:cxn modelId="{590AC25D-3352-3349-801F-1DFE41968208}" type="presOf" srcId="{4B192C0B-43A2-46AE-860D-09FEADE8354D}" destId="{BD19E650-83EF-475D-A5E3-52CEC3D614F9}" srcOrd="0" destOrd="1" presId="urn:microsoft.com/office/officeart/2005/8/layout/hList1"/>
    <dgm:cxn modelId="{C2C643BF-C5D1-4B47-9AC6-FABC4DDD1C41}" type="presOf" srcId="{3704AF59-1115-45E5-A12E-683951C7C915}" destId="{BD19E650-83EF-475D-A5E3-52CEC3D614F9}" srcOrd="0" destOrd="0" presId="urn:microsoft.com/office/officeart/2005/8/layout/hList1"/>
    <dgm:cxn modelId="{F34A987D-8535-F547-B6E2-FD4B7715EE2A}" type="presParOf" srcId="{766A6C9E-2AE5-4ED6-BCCF-33C718FD215D}" destId="{7C4B18FB-D922-428E-BF66-F93FA0CF76D0}" srcOrd="0" destOrd="0" presId="urn:microsoft.com/office/officeart/2005/8/layout/hList1"/>
    <dgm:cxn modelId="{BEC9A709-A8C9-7648-A659-237CDBDB33C8}" type="presParOf" srcId="{7C4B18FB-D922-428E-BF66-F93FA0CF76D0}" destId="{5B450085-6803-4F50-818C-DF7733A1F169}" srcOrd="0" destOrd="0" presId="urn:microsoft.com/office/officeart/2005/8/layout/hList1"/>
    <dgm:cxn modelId="{26055D50-6E81-0A4E-8342-057284C025CC}"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3" qsCatId="simple" csTypeId="urn:microsoft.com/office/officeart/2005/8/colors/accent1_2#4"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err="1" smtClean="0">
              <a:latin typeface="Franklin Gothic Medium" pitchFamily="34" charset="0"/>
            </a:rPr>
            <a:t>Allergan</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$600 M</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Illegal marketing Botox</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FBD25F93-F0AD-43F9-BD8F-A4D0BA9B56BC}" srcId="{5F07B5DA-060F-4D17-B4F0-94D793C092AA}" destId="{4B192C0B-43A2-46AE-860D-09FEADE8354D}" srcOrd="1" destOrd="0" parTransId="{D1915C40-FD9F-4FD6-8422-03D821F1B385}" sibTransId="{EEBF3E70-46D4-4791-A6FA-6272756A9C25}"/>
    <dgm:cxn modelId="{8274304D-9FBA-874A-AE1C-B17DB6C619FC}" type="presOf" srcId="{3704AF59-1115-45E5-A12E-683951C7C915}" destId="{BD19E650-83EF-475D-A5E3-52CEC3D614F9}" srcOrd="0" destOrd="0" presId="urn:microsoft.com/office/officeart/2005/8/layout/hList1"/>
    <dgm:cxn modelId="{A38CB0A3-68B6-5D4D-8D36-BDF8A2D5B7A1}" type="presOf" srcId="{5F07B5DA-060F-4D17-B4F0-94D793C092AA}" destId="{5B450085-6803-4F50-818C-DF7733A1F169}" srcOrd="0" destOrd="0"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70728F24-98C9-1746-BAF3-944A91811D5C}" type="presOf" srcId="{67A9BC6D-5970-410D-9FC3-1DAC0720A92B}" destId="{766A6C9E-2AE5-4ED6-BCCF-33C718FD215D}" srcOrd="0" destOrd="0" presId="urn:microsoft.com/office/officeart/2005/8/layout/hList1"/>
    <dgm:cxn modelId="{1B57AB9C-BB4A-4657-B331-153FE2B19096}" srcId="{5F07B5DA-060F-4D17-B4F0-94D793C092AA}" destId="{3704AF59-1115-45E5-A12E-683951C7C915}" srcOrd="0" destOrd="0" parTransId="{CED49E11-FFE1-4907-B94C-C33548098C04}" sibTransId="{3EB914E6-91E0-4894-BB2E-9098111F6BC2}"/>
    <dgm:cxn modelId="{8FDDE6DF-DEA2-1243-92ED-757513612E74}" type="presOf" srcId="{4B192C0B-43A2-46AE-860D-09FEADE8354D}" destId="{BD19E650-83EF-475D-A5E3-52CEC3D614F9}" srcOrd="0" destOrd="1" presId="urn:microsoft.com/office/officeart/2005/8/layout/hList1"/>
    <dgm:cxn modelId="{67C8B612-169B-C641-8B77-0A29F5433E37}" type="presParOf" srcId="{766A6C9E-2AE5-4ED6-BCCF-33C718FD215D}" destId="{7C4B18FB-D922-428E-BF66-F93FA0CF76D0}" srcOrd="0" destOrd="0" presId="urn:microsoft.com/office/officeart/2005/8/layout/hList1"/>
    <dgm:cxn modelId="{B36A6838-B40A-E541-B8CE-0532B1AAF078}" type="presParOf" srcId="{7C4B18FB-D922-428E-BF66-F93FA0CF76D0}" destId="{5B450085-6803-4F50-818C-DF7733A1F169}" srcOrd="0" destOrd="0" presId="urn:microsoft.com/office/officeart/2005/8/layout/hList1"/>
    <dgm:cxn modelId="{4A2C843B-DF8F-B34F-A715-72335B3C9A55}"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4" qsCatId="simple" csTypeId="urn:microsoft.com/office/officeart/2005/8/colors/accent1_2#5"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Noll</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$135 M</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Suppressing </a:t>
          </a:r>
          <a:r>
            <a:rPr lang="en-US" sz="1200" dirty="0" err="1" smtClean="0">
              <a:latin typeface="Franklin Gothic Medium" pitchFamily="34" charset="0"/>
            </a:rPr>
            <a:t>Synthroid</a:t>
          </a:r>
          <a:r>
            <a:rPr lang="en-US" sz="1200" dirty="0" smtClean="0">
              <a:latin typeface="Franklin Gothic Medium" pitchFamily="34" charset="0"/>
            </a:rPr>
            <a:t> research data</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709FDB96-3259-DA46-A2A5-84BC23B1D746}" type="presOf" srcId="{67A9BC6D-5970-410D-9FC3-1DAC0720A92B}" destId="{766A6C9E-2AE5-4ED6-BCCF-33C718FD215D}" srcOrd="0" destOrd="0" presId="urn:microsoft.com/office/officeart/2005/8/layout/hList1"/>
    <dgm:cxn modelId="{FBD25F93-F0AD-43F9-BD8F-A4D0BA9B56BC}" srcId="{5F07B5DA-060F-4D17-B4F0-94D793C092AA}" destId="{4B192C0B-43A2-46AE-860D-09FEADE8354D}" srcOrd="1" destOrd="0" parTransId="{D1915C40-FD9F-4FD6-8422-03D821F1B385}" sibTransId="{EEBF3E70-46D4-4791-A6FA-6272756A9C25}"/>
    <dgm:cxn modelId="{24E1A0DD-764A-42EB-A637-6BB5A9A9F3F1}" srcId="{67A9BC6D-5970-410D-9FC3-1DAC0720A92B}" destId="{5F07B5DA-060F-4D17-B4F0-94D793C092AA}" srcOrd="0" destOrd="0" parTransId="{E5C042C5-AF99-46CE-ABDC-FAD0F82E02B5}" sibTransId="{1066F871-E895-4E1D-8B8F-73721C10ECF5}"/>
    <dgm:cxn modelId="{C3FBAEBA-5433-2445-A16F-B42AA388B419}" type="presOf" srcId="{3704AF59-1115-45E5-A12E-683951C7C915}" destId="{BD19E650-83EF-475D-A5E3-52CEC3D614F9}" srcOrd="0" destOrd="0" presId="urn:microsoft.com/office/officeart/2005/8/layout/hList1"/>
    <dgm:cxn modelId="{1B57AB9C-BB4A-4657-B331-153FE2B19096}" srcId="{5F07B5DA-060F-4D17-B4F0-94D793C092AA}" destId="{3704AF59-1115-45E5-A12E-683951C7C915}" srcOrd="0" destOrd="0" parTransId="{CED49E11-FFE1-4907-B94C-C33548098C04}" sibTransId="{3EB914E6-91E0-4894-BB2E-9098111F6BC2}"/>
    <dgm:cxn modelId="{C6998934-24FF-EE49-9368-0D53D580C184}" type="presOf" srcId="{5F07B5DA-060F-4D17-B4F0-94D793C092AA}" destId="{5B450085-6803-4F50-818C-DF7733A1F169}" srcOrd="0" destOrd="0" presId="urn:microsoft.com/office/officeart/2005/8/layout/hList1"/>
    <dgm:cxn modelId="{54CF9B94-96C6-5E45-A126-0B246F107775}" type="presOf" srcId="{4B192C0B-43A2-46AE-860D-09FEADE8354D}" destId="{BD19E650-83EF-475D-A5E3-52CEC3D614F9}" srcOrd="0" destOrd="1" presId="urn:microsoft.com/office/officeart/2005/8/layout/hList1"/>
    <dgm:cxn modelId="{71701F9E-46CE-E841-A023-B2446C8B2B21}" type="presParOf" srcId="{766A6C9E-2AE5-4ED6-BCCF-33C718FD215D}" destId="{7C4B18FB-D922-428E-BF66-F93FA0CF76D0}" srcOrd="0" destOrd="0" presId="urn:microsoft.com/office/officeart/2005/8/layout/hList1"/>
    <dgm:cxn modelId="{4D8225B4-6E3A-4E4F-A1C3-F7A57189593E}" type="presParOf" srcId="{7C4B18FB-D922-428E-BF66-F93FA0CF76D0}" destId="{5B450085-6803-4F50-818C-DF7733A1F169}" srcOrd="0" destOrd="0" presId="urn:microsoft.com/office/officeart/2005/8/layout/hList1"/>
    <dgm:cxn modelId="{15EB6651-0D29-6543-A2C7-8100F46D5C5E}"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5" qsCatId="simple" csTypeId="urn:microsoft.com/office/officeart/2005/8/colors/accent1_2#6"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Pfizer</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$430M &amp; $2.3B </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Illegal marketing </a:t>
          </a:r>
          <a:r>
            <a:rPr lang="en-US" sz="1200" dirty="0" err="1" smtClean="0">
              <a:latin typeface="Franklin Gothic Medium" pitchFamily="34" charset="0"/>
            </a:rPr>
            <a:t>Neurontin</a:t>
          </a:r>
          <a:r>
            <a:rPr lang="en-US" sz="1200" dirty="0" smtClean="0">
              <a:latin typeface="Franklin Gothic Medium" pitchFamily="34" charset="0"/>
            </a:rPr>
            <a:t>/</a:t>
          </a:r>
          <a:r>
            <a:rPr lang="en-US" sz="1200" dirty="0" err="1" smtClean="0">
              <a:latin typeface="Franklin Gothic Medium" pitchFamily="34" charset="0"/>
            </a:rPr>
            <a:t>Bextra</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2F4C1B5C-48EA-E241-AB12-4596B0AD4760}" type="presOf" srcId="{5F07B5DA-060F-4D17-B4F0-94D793C092AA}" destId="{5B450085-6803-4F50-818C-DF7733A1F169}" srcOrd="0" destOrd="0" presId="urn:microsoft.com/office/officeart/2005/8/layout/hList1"/>
    <dgm:cxn modelId="{FBD25F93-F0AD-43F9-BD8F-A4D0BA9B56BC}" srcId="{5F07B5DA-060F-4D17-B4F0-94D793C092AA}" destId="{4B192C0B-43A2-46AE-860D-09FEADE8354D}" srcOrd="1" destOrd="0" parTransId="{D1915C40-FD9F-4FD6-8422-03D821F1B385}" sibTransId="{EEBF3E70-46D4-4791-A6FA-6272756A9C25}"/>
    <dgm:cxn modelId="{C3616346-1D08-CC41-AB8B-4BDA9F1FBAA9}" type="presOf" srcId="{4B192C0B-43A2-46AE-860D-09FEADE8354D}" destId="{BD19E650-83EF-475D-A5E3-52CEC3D614F9}" srcOrd="0" destOrd="1"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52FB5B8C-58EB-A24B-BE6F-C56D2C1437F9}" type="presOf" srcId="{67A9BC6D-5970-410D-9FC3-1DAC0720A92B}" destId="{766A6C9E-2AE5-4ED6-BCCF-33C718FD215D}" srcOrd="0" destOrd="0" presId="urn:microsoft.com/office/officeart/2005/8/layout/hList1"/>
    <dgm:cxn modelId="{1B57AB9C-BB4A-4657-B331-153FE2B19096}" srcId="{5F07B5DA-060F-4D17-B4F0-94D793C092AA}" destId="{3704AF59-1115-45E5-A12E-683951C7C915}" srcOrd="0" destOrd="0" parTransId="{CED49E11-FFE1-4907-B94C-C33548098C04}" sibTransId="{3EB914E6-91E0-4894-BB2E-9098111F6BC2}"/>
    <dgm:cxn modelId="{9FF68E3D-8BC6-A748-9D02-8B1094F8195B}" type="presOf" srcId="{3704AF59-1115-45E5-A12E-683951C7C915}" destId="{BD19E650-83EF-475D-A5E3-52CEC3D614F9}" srcOrd="0" destOrd="0" presId="urn:microsoft.com/office/officeart/2005/8/layout/hList1"/>
    <dgm:cxn modelId="{9682A03C-2BCB-B840-B060-E6B1392656E2}" type="presParOf" srcId="{766A6C9E-2AE5-4ED6-BCCF-33C718FD215D}" destId="{7C4B18FB-D922-428E-BF66-F93FA0CF76D0}" srcOrd="0" destOrd="0" presId="urn:microsoft.com/office/officeart/2005/8/layout/hList1"/>
    <dgm:cxn modelId="{EFE17326-35C7-7F48-93BC-341BDA2165A1}" type="presParOf" srcId="{7C4B18FB-D922-428E-BF66-F93FA0CF76D0}" destId="{5B450085-6803-4F50-818C-DF7733A1F169}" srcOrd="0" destOrd="0" presId="urn:microsoft.com/office/officeart/2005/8/layout/hList1"/>
    <dgm:cxn modelId="{D837AC97-A9EE-B341-94C9-C20BE79D6875}"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6" qsCatId="simple" csTypeId="urn:microsoft.com/office/officeart/2005/8/colors/accent1_2#7"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Pfizer</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$430M &amp; $2.3B </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Illegal marketing </a:t>
          </a:r>
          <a:r>
            <a:rPr lang="en-US" sz="1200" dirty="0" err="1" smtClean="0">
              <a:latin typeface="Franklin Gothic Medium" pitchFamily="34" charset="0"/>
            </a:rPr>
            <a:t>Neurontin</a:t>
          </a:r>
          <a:r>
            <a:rPr lang="en-US" sz="1200" dirty="0" smtClean="0">
              <a:latin typeface="Franklin Gothic Medium" pitchFamily="34" charset="0"/>
            </a:rPr>
            <a:t>/</a:t>
          </a:r>
          <a:r>
            <a:rPr lang="en-US" sz="1200" dirty="0" err="1" smtClean="0">
              <a:latin typeface="Franklin Gothic Medium" pitchFamily="34" charset="0"/>
            </a:rPr>
            <a:t>Bextra</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257F5AD2-F171-5048-934E-25CCF3F1C741}" type="presOf" srcId="{5F07B5DA-060F-4D17-B4F0-94D793C092AA}" destId="{5B450085-6803-4F50-818C-DF7733A1F169}" srcOrd="0" destOrd="0" presId="urn:microsoft.com/office/officeart/2005/8/layout/hList1"/>
    <dgm:cxn modelId="{FBD25F93-F0AD-43F9-BD8F-A4D0BA9B56BC}" srcId="{5F07B5DA-060F-4D17-B4F0-94D793C092AA}" destId="{4B192C0B-43A2-46AE-860D-09FEADE8354D}" srcOrd="1" destOrd="0" parTransId="{D1915C40-FD9F-4FD6-8422-03D821F1B385}" sibTransId="{EEBF3E70-46D4-4791-A6FA-6272756A9C25}"/>
    <dgm:cxn modelId="{C2659A0C-5FFF-CE47-810B-EB62D26D6E13}" type="presOf" srcId="{3704AF59-1115-45E5-A12E-683951C7C915}" destId="{BD19E650-83EF-475D-A5E3-52CEC3D614F9}" srcOrd="0" destOrd="0"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1B57AB9C-BB4A-4657-B331-153FE2B19096}" srcId="{5F07B5DA-060F-4D17-B4F0-94D793C092AA}" destId="{3704AF59-1115-45E5-A12E-683951C7C915}" srcOrd="0" destOrd="0" parTransId="{CED49E11-FFE1-4907-B94C-C33548098C04}" sibTransId="{3EB914E6-91E0-4894-BB2E-9098111F6BC2}"/>
    <dgm:cxn modelId="{0F04653D-878E-984E-992F-20D76E33C98D}" type="presOf" srcId="{67A9BC6D-5970-410D-9FC3-1DAC0720A92B}" destId="{766A6C9E-2AE5-4ED6-BCCF-33C718FD215D}" srcOrd="0" destOrd="0" presId="urn:microsoft.com/office/officeart/2005/8/layout/hList1"/>
    <dgm:cxn modelId="{1380E934-752D-264D-BB8C-75893BC71E6A}" type="presOf" srcId="{4B192C0B-43A2-46AE-860D-09FEADE8354D}" destId="{BD19E650-83EF-475D-A5E3-52CEC3D614F9}" srcOrd="0" destOrd="1" presId="urn:microsoft.com/office/officeart/2005/8/layout/hList1"/>
    <dgm:cxn modelId="{58FA91F0-09CD-8D43-9D60-7785E412EE5D}" type="presParOf" srcId="{766A6C9E-2AE5-4ED6-BCCF-33C718FD215D}" destId="{7C4B18FB-D922-428E-BF66-F93FA0CF76D0}" srcOrd="0" destOrd="0" presId="urn:microsoft.com/office/officeart/2005/8/layout/hList1"/>
    <dgm:cxn modelId="{3C73B73D-DE12-4945-A16A-D451B774F2F8}" type="presParOf" srcId="{7C4B18FB-D922-428E-BF66-F93FA0CF76D0}" destId="{5B450085-6803-4F50-818C-DF7733A1F169}" srcOrd="0" destOrd="0" presId="urn:microsoft.com/office/officeart/2005/8/layout/hList1"/>
    <dgm:cxn modelId="{574E054F-C618-BF42-987E-B54A70481B8B}"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7" qsCatId="simple" csTypeId="urn:microsoft.com/office/officeart/2005/8/colors/accent1_2#8"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TAP Pharmaceuticals</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$875 M</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Criminal kickbacks, </a:t>
          </a:r>
          <a:r>
            <a:rPr lang="en-US" sz="1200" dirty="0" err="1" smtClean="0">
              <a:latin typeface="Franklin Gothic Medium" pitchFamily="34" charset="0"/>
            </a:rPr>
            <a:t>Lupron</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59448568-736B-2D49-BD94-F832B223D0A1}" type="presOf" srcId="{3704AF59-1115-45E5-A12E-683951C7C915}" destId="{BD19E650-83EF-475D-A5E3-52CEC3D614F9}" srcOrd="0" destOrd="0" presId="urn:microsoft.com/office/officeart/2005/8/layout/hList1"/>
    <dgm:cxn modelId="{FBD25F93-F0AD-43F9-BD8F-A4D0BA9B56BC}" srcId="{5F07B5DA-060F-4D17-B4F0-94D793C092AA}" destId="{4B192C0B-43A2-46AE-860D-09FEADE8354D}" srcOrd="1" destOrd="0" parTransId="{D1915C40-FD9F-4FD6-8422-03D821F1B385}" sibTransId="{EEBF3E70-46D4-4791-A6FA-6272756A9C25}"/>
    <dgm:cxn modelId="{E04C76D3-1F4A-B54D-A3EC-5EE8501CF375}" type="presOf" srcId="{5F07B5DA-060F-4D17-B4F0-94D793C092AA}" destId="{5B450085-6803-4F50-818C-DF7733A1F169}" srcOrd="0" destOrd="0"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60EA563D-8F6B-B247-AD96-FE6AB7D404D2}" type="presOf" srcId="{4B192C0B-43A2-46AE-860D-09FEADE8354D}" destId="{BD19E650-83EF-475D-A5E3-52CEC3D614F9}" srcOrd="0" destOrd="1" presId="urn:microsoft.com/office/officeart/2005/8/layout/hList1"/>
    <dgm:cxn modelId="{2F99AF32-AB80-D746-A195-3DB7C58316C6}" type="presOf" srcId="{67A9BC6D-5970-410D-9FC3-1DAC0720A92B}" destId="{766A6C9E-2AE5-4ED6-BCCF-33C718FD215D}" srcOrd="0" destOrd="0" presId="urn:microsoft.com/office/officeart/2005/8/layout/hList1"/>
    <dgm:cxn modelId="{1B57AB9C-BB4A-4657-B331-153FE2B19096}" srcId="{5F07B5DA-060F-4D17-B4F0-94D793C092AA}" destId="{3704AF59-1115-45E5-A12E-683951C7C915}" srcOrd="0" destOrd="0" parTransId="{CED49E11-FFE1-4907-B94C-C33548098C04}" sibTransId="{3EB914E6-91E0-4894-BB2E-9098111F6BC2}"/>
    <dgm:cxn modelId="{3CB796B2-C4D9-2141-807F-D7D72340578A}" type="presParOf" srcId="{766A6C9E-2AE5-4ED6-BCCF-33C718FD215D}" destId="{7C4B18FB-D922-428E-BF66-F93FA0CF76D0}" srcOrd="0" destOrd="0" presId="urn:microsoft.com/office/officeart/2005/8/layout/hList1"/>
    <dgm:cxn modelId="{25194F2A-26A8-504C-936B-DCF9B457EB9D}" type="presParOf" srcId="{7C4B18FB-D922-428E-BF66-F93FA0CF76D0}" destId="{5B450085-6803-4F50-818C-DF7733A1F169}" srcOrd="0" destOrd="0" presId="urn:microsoft.com/office/officeart/2005/8/layout/hList1"/>
    <dgm:cxn modelId="{0004F623-A4B5-2E4D-A495-AD04439FDDC8}"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8" qsCatId="simple" csTypeId="urn:microsoft.com/office/officeart/2005/8/colors/accent1_2#9"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Novartis</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$422 M</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Illegal marketing </a:t>
          </a:r>
          <a:r>
            <a:rPr lang="en-US" sz="1200" dirty="0" err="1" smtClean="0">
              <a:latin typeface="Franklin Gothic Medium" pitchFamily="34" charset="0"/>
            </a:rPr>
            <a:t>Trileptal</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F6A10618-4B78-3F49-A746-EA4EB9557BF3}" type="presOf" srcId="{67A9BC6D-5970-410D-9FC3-1DAC0720A92B}" destId="{766A6C9E-2AE5-4ED6-BCCF-33C718FD215D}" srcOrd="0" destOrd="0" presId="urn:microsoft.com/office/officeart/2005/8/layout/hList1"/>
    <dgm:cxn modelId="{FBD25F93-F0AD-43F9-BD8F-A4D0BA9B56BC}" srcId="{5F07B5DA-060F-4D17-B4F0-94D793C092AA}" destId="{4B192C0B-43A2-46AE-860D-09FEADE8354D}" srcOrd="1" destOrd="0" parTransId="{D1915C40-FD9F-4FD6-8422-03D821F1B385}" sibTransId="{EEBF3E70-46D4-4791-A6FA-6272756A9C25}"/>
    <dgm:cxn modelId="{24E1A0DD-764A-42EB-A637-6BB5A9A9F3F1}" srcId="{67A9BC6D-5970-410D-9FC3-1DAC0720A92B}" destId="{5F07B5DA-060F-4D17-B4F0-94D793C092AA}" srcOrd="0" destOrd="0" parTransId="{E5C042C5-AF99-46CE-ABDC-FAD0F82E02B5}" sibTransId="{1066F871-E895-4E1D-8B8F-73721C10ECF5}"/>
    <dgm:cxn modelId="{7C1FCE01-A37D-F84A-AF68-D293D435F4FE}" type="presOf" srcId="{4B192C0B-43A2-46AE-860D-09FEADE8354D}" destId="{BD19E650-83EF-475D-A5E3-52CEC3D614F9}" srcOrd="0" destOrd="1" presId="urn:microsoft.com/office/officeart/2005/8/layout/hList1"/>
    <dgm:cxn modelId="{1B57AB9C-BB4A-4657-B331-153FE2B19096}" srcId="{5F07B5DA-060F-4D17-B4F0-94D793C092AA}" destId="{3704AF59-1115-45E5-A12E-683951C7C915}" srcOrd="0" destOrd="0" parTransId="{CED49E11-FFE1-4907-B94C-C33548098C04}" sibTransId="{3EB914E6-91E0-4894-BB2E-9098111F6BC2}"/>
    <dgm:cxn modelId="{9494FC17-0999-CE48-80DD-25E05A9DA6AF}" type="presOf" srcId="{3704AF59-1115-45E5-A12E-683951C7C915}" destId="{BD19E650-83EF-475D-A5E3-52CEC3D614F9}" srcOrd="0" destOrd="0" presId="urn:microsoft.com/office/officeart/2005/8/layout/hList1"/>
    <dgm:cxn modelId="{E4F9DF74-A2FC-9F4D-A3D9-EDB41732CAB5}" type="presOf" srcId="{5F07B5DA-060F-4D17-B4F0-94D793C092AA}" destId="{5B450085-6803-4F50-818C-DF7733A1F169}" srcOrd="0" destOrd="0" presId="urn:microsoft.com/office/officeart/2005/8/layout/hList1"/>
    <dgm:cxn modelId="{3DD5B184-A0DB-4546-99AA-D2C51D9DB219}" type="presParOf" srcId="{766A6C9E-2AE5-4ED6-BCCF-33C718FD215D}" destId="{7C4B18FB-D922-428E-BF66-F93FA0CF76D0}" srcOrd="0" destOrd="0" presId="urn:microsoft.com/office/officeart/2005/8/layout/hList1"/>
    <dgm:cxn modelId="{31AD2239-51CB-C544-AD06-5C9E928A3E5D}" type="presParOf" srcId="{7C4B18FB-D922-428E-BF66-F93FA0CF76D0}" destId="{5B450085-6803-4F50-818C-DF7733A1F169}" srcOrd="0" destOrd="0" presId="urn:microsoft.com/office/officeart/2005/8/layout/hList1"/>
    <dgm:cxn modelId="{5DDF3D3E-AE47-104C-9EE2-F726B028D8A5}"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4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A9BC6D-5970-410D-9FC3-1DAC0720A92B}" type="doc">
      <dgm:prSet loTypeId="urn:microsoft.com/office/officeart/2005/8/layout/hList1" loCatId="list" qsTypeId="urn:microsoft.com/office/officeart/2005/8/quickstyle/simple1#9" qsCatId="simple" csTypeId="urn:microsoft.com/office/officeart/2005/8/colors/accent1_2#10" csCatId="accent1" phldr="1"/>
      <dgm:spPr/>
      <dgm:t>
        <a:bodyPr/>
        <a:lstStyle/>
        <a:p>
          <a:endParaRPr lang="en-US"/>
        </a:p>
      </dgm:t>
    </dgm:pt>
    <dgm:pt modelId="{5F07B5DA-060F-4D17-B4F0-94D793C092AA}">
      <dgm:prSet phldrT="[Text]" custT="1"/>
      <dgm:spPr>
        <a:solidFill>
          <a:schemeClr val="tx1"/>
        </a:solidFill>
        <a:ln w="9525">
          <a:solidFill>
            <a:schemeClr val="tx1"/>
          </a:solidFill>
        </a:ln>
      </dgm:spPr>
      <dgm:t>
        <a:bodyPr/>
        <a:lstStyle/>
        <a:p>
          <a:r>
            <a:rPr lang="en-US" sz="1200" dirty="0" smtClean="0">
              <a:latin typeface="Franklin Gothic Medium" pitchFamily="34" charset="0"/>
            </a:rPr>
            <a:t>Astra Zeneca</a:t>
          </a:r>
          <a:endParaRPr lang="en-US" sz="1200" dirty="0">
            <a:latin typeface="Franklin Gothic Medium" pitchFamily="34" charset="0"/>
          </a:endParaRPr>
        </a:p>
      </dgm:t>
    </dgm:pt>
    <dgm:pt modelId="{E5C042C5-AF99-46CE-ABDC-FAD0F82E02B5}" type="parTrans" cxnId="{24E1A0DD-764A-42EB-A637-6BB5A9A9F3F1}">
      <dgm:prSet/>
      <dgm:spPr/>
      <dgm:t>
        <a:bodyPr/>
        <a:lstStyle/>
        <a:p>
          <a:endParaRPr lang="en-US" sz="1200">
            <a:latin typeface="Franklin Gothic Medium" pitchFamily="34" charset="0"/>
          </a:endParaRPr>
        </a:p>
      </dgm:t>
    </dgm:pt>
    <dgm:pt modelId="{1066F871-E895-4E1D-8B8F-73721C10ECF5}" type="sibTrans" cxnId="{24E1A0DD-764A-42EB-A637-6BB5A9A9F3F1}">
      <dgm:prSet/>
      <dgm:spPr/>
      <dgm:t>
        <a:bodyPr/>
        <a:lstStyle/>
        <a:p>
          <a:endParaRPr lang="en-US" sz="1200">
            <a:latin typeface="Franklin Gothic Medium" pitchFamily="34" charset="0"/>
          </a:endParaRPr>
        </a:p>
      </dgm:t>
    </dgm:pt>
    <dgm:pt modelId="{3704AF59-1115-45E5-A12E-683951C7C915}">
      <dgm:prSet phldrT="[Text]" custT="1"/>
      <dgm:spPr>
        <a:solidFill>
          <a:srgbClr val="CBE0DB"/>
        </a:solidFill>
        <a:ln w="9525">
          <a:solidFill>
            <a:schemeClr val="tx1"/>
          </a:solidFill>
        </a:ln>
      </dgm:spPr>
      <dgm:t>
        <a:bodyPr/>
        <a:lstStyle/>
        <a:p>
          <a:r>
            <a:rPr lang="en-US" sz="1200" dirty="0" smtClean="0">
              <a:latin typeface="Franklin Gothic Medium" pitchFamily="34" charset="0"/>
            </a:rPr>
            <a:t>$520 M</a:t>
          </a:r>
          <a:endParaRPr lang="en-US" sz="1200" dirty="0">
            <a:latin typeface="Franklin Gothic Medium" pitchFamily="34" charset="0"/>
          </a:endParaRPr>
        </a:p>
      </dgm:t>
    </dgm:pt>
    <dgm:pt modelId="{CED49E11-FFE1-4907-B94C-C33548098C04}" type="parTrans" cxnId="{1B57AB9C-BB4A-4657-B331-153FE2B19096}">
      <dgm:prSet/>
      <dgm:spPr/>
      <dgm:t>
        <a:bodyPr/>
        <a:lstStyle/>
        <a:p>
          <a:endParaRPr lang="en-US" sz="1200">
            <a:latin typeface="Franklin Gothic Medium" pitchFamily="34" charset="0"/>
          </a:endParaRPr>
        </a:p>
      </dgm:t>
    </dgm:pt>
    <dgm:pt modelId="{3EB914E6-91E0-4894-BB2E-9098111F6BC2}" type="sibTrans" cxnId="{1B57AB9C-BB4A-4657-B331-153FE2B19096}">
      <dgm:prSet/>
      <dgm:spPr/>
      <dgm:t>
        <a:bodyPr/>
        <a:lstStyle/>
        <a:p>
          <a:endParaRPr lang="en-US" sz="1200">
            <a:latin typeface="Franklin Gothic Medium" pitchFamily="34" charset="0"/>
          </a:endParaRPr>
        </a:p>
      </dgm:t>
    </dgm:pt>
    <dgm:pt modelId="{4B192C0B-43A2-46AE-860D-09FEADE8354D}">
      <dgm:prSet phldrT="[Text]" custT="1"/>
      <dgm:spPr>
        <a:solidFill>
          <a:srgbClr val="CBE0DB"/>
        </a:solidFill>
        <a:ln w="9525">
          <a:solidFill>
            <a:schemeClr val="tx1"/>
          </a:solidFill>
        </a:ln>
      </dgm:spPr>
      <dgm:t>
        <a:bodyPr/>
        <a:lstStyle/>
        <a:p>
          <a:r>
            <a:rPr lang="en-US" sz="1200" dirty="0" smtClean="0">
              <a:latin typeface="Franklin Gothic Medium" pitchFamily="34" charset="0"/>
            </a:rPr>
            <a:t>Illegal marketing </a:t>
          </a:r>
          <a:r>
            <a:rPr lang="en-US" sz="1200" dirty="0" err="1" smtClean="0">
              <a:latin typeface="Franklin Gothic Medium" pitchFamily="34" charset="0"/>
            </a:rPr>
            <a:t>Seroquel</a:t>
          </a:r>
          <a:endParaRPr lang="en-US" sz="1200" dirty="0">
            <a:latin typeface="Franklin Gothic Medium" pitchFamily="34" charset="0"/>
          </a:endParaRPr>
        </a:p>
      </dgm:t>
    </dgm:pt>
    <dgm:pt modelId="{D1915C40-FD9F-4FD6-8422-03D821F1B385}" type="parTrans" cxnId="{FBD25F93-F0AD-43F9-BD8F-A4D0BA9B56BC}">
      <dgm:prSet/>
      <dgm:spPr/>
      <dgm:t>
        <a:bodyPr/>
        <a:lstStyle/>
        <a:p>
          <a:endParaRPr lang="en-US" sz="1200">
            <a:latin typeface="Franklin Gothic Medium" pitchFamily="34" charset="0"/>
          </a:endParaRPr>
        </a:p>
      </dgm:t>
    </dgm:pt>
    <dgm:pt modelId="{EEBF3E70-46D4-4791-A6FA-6272756A9C25}" type="sibTrans" cxnId="{FBD25F93-F0AD-43F9-BD8F-A4D0BA9B56BC}">
      <dgm:prSet/>
      <dgm:spPr/>
      <dgm:t>
        <a:bodyPr/>
        <a:lstStyle/>
        <a:p>
          <a:endParaRPr lang="en-US" sz="1200">
            <a:latin typeface="Franklin Gothic Medium" pitchFamily="34" charset="0"/>
          </a:endParaRPr>
        </a:p>
      </dgm:t>
    </dgm:pt>
    <dgm:pt modelId="{766A6C9E-2AE5-4ED6-BCCF-33C718FD215D}" type="pres">
      <dgm:prSet presAssocID="{67A9BC6D-5970-410D-9FC3-1DAC0720A92B}" presName="Name0" presStyleCnt="0">
        <dgm:presLayoutVars>
          <dgm:dir/>
          <dgm:animLvl val="lvl"/>
          <dgm:resizeHandles val="exact"/>
        </dgm:presLayoutVars>
      </dgm:prSet>
      <dgm:spPr/>
      <dgm:t>
        <a:bodyPr/>
        <a:lstStyle/>
        <a:p>
          <a:endParaRPr lang="en-US"/>
        </a:p>
      </dgm:t>
    </dgm:pt>
    <dgm:pt modelId="{7C4B18FB-D922-428E-BF66-F93FA0CF76D0}" type="pres">
      <dgm:prSet presAssocID="{5F07B5DA-060F-4D17-B4F0-94D793C092AA}" presName="composite" presStyleCnt="0"/>
      <dgm:spPr/>
    </dgm:pt>
    <dgm:pt modelId="{5B450085-6803-4F50-818C-DF7733A1F169}" type="pres">
      <dgm:prSet presAssocID="{5F07B5DA-060F-4D17-B4F0-94D793C092AA}" presName="parTx" presStyleLbl="alignNode1" presStyleIdx="0" presStyleCnt="1">
        <dgm:presLayoutVars>
          <dgm:chMax val="0"/>
          <dgm:chPref val="0"/>
          <dgm:bulletEnabled val="1"/>
        </dgm:presLayoutVars>
      </dgm:prSet>
      <dgm:spPr/>
      <dgm:t>
        <a:bodyPr/>
        <a:lstStyle/>
        <a:p>
          <a:endParaRPr lang="en-US"/>
        </a:p>
      </dgm:t>
    </dgm:pt>
    <dgm:pt modelId="{BD19E650-83EF-475D-A5E3-52CEC3D614F9}" type="pres">
      <dgm:prSet presAssocID="{5F07B5DA-060F-4D17-B4F0-94D793C092AA}" presName="desTx" presStyleLbl="alignAccFollowNode1" presStyleIdx="0" presStyleCnt="1">
        <dgm:presLayoutVars>
          <dgm:bulletEnabled val="1"/>
        </dgm:presLayoutVars>
      </dgm:prSet>
      <dgm:spPr/>
      <dgm:t>
        <a:bodyPr/>
        <a:lstStyle/>
        <a:p>
          <a:endParaRPr lang="en-US"/>
        </a:p>
      </dgm:t>
    </dgm:pt>
  </dgm:ptLst>
  <dgm:cxnLst>
    <dgm:cxn modelId="{93A52C83-386D-7840-8A87-5B539B6E9DC7}" type="presOf" srcId="{5F07B5DA-060F-4D17-B4F0-94D793C092AA}" destId="{5B450085-6803-4F50-818C-DF7733A1F169}" srcOrd="0" destOrd="0" presId="urn:microsoft.com/office/officeart/2005/8/layout/hList1"/>
    <dgm:cxn modelId="{9F0AE941-8330-B84A-81A7-6D20607CDC8A}" type="presOf" srcId="{4B192C0B-43A2-46AE-860D-09FEADE8354D}" destId="{BD19E650-83EF-475D-A5E3-52CEC3D614F9}" srcOrd="0" destOrd="1" presId="urn:microsoft.com/office/officeart/2005/8/layout/hList1"/>
    <dgm:cxn modelId="{FBD25F93-F0AD-43F9-BD8F-A4D0BA9B56BC}" srcId="{5F07B5DA-060F-4D17-B4F0-94D793C092AA}" destId="{4B192C0B-43A2-46AE-860D-09FEADE8354D}" srcOrd="1" destOrd="0" parTransId="{D1915C40-FD9F-4FD6-8422-03D821F1B385}" sibTransId="{EEBF3E70-46D4-4791-A6FA-6272756A9C25}"/>
    <dgm:cxn modelId="{74270296-A28B-4D4D-8F22-919C6931F869}" type="presOf" srcId="{3704AF59-1115-45E5-A12E-683951C7C915}" destId="{BD19E650-83EF-475D-A5E3-52CEC3D614F9}" srcOrd="0" destOrd="0" presId="urn:microsoft.com/office/officeart/2005/8/layout/hList1"/>
    <dgm:cxn modelId="{24E1A0DD-764A-42EB-A637-6BB5A9A9F3F1}" srcId="{67A9BC6D-5970-410D-9FC3-1DAC0720A92B}" destId="{5F07B5DA-060F-4D17-B4F0-94D793C092AA}" srcOrd="0" destOrd="0" parTransId="{E5C042C5-AF99-46CE-ABDC-FAD0F82E02B5}" sibTransId="{1066F871-E895-4E1D-8B8F-73721C10ECF5}"/>
    <dgm:cxn modelId="{85C42D8B-3AEF-8F42-ADF9-F10D028BE5BB}" type="presOf" srcId="{67A9BC6D-5970-410D-9FC3-1DAC0720A92B}" destId="{766A6C9E-2AE5-4ED6-BCCF-33C718FD215D}" srcOrd="0" destOrd="0" presId="urn:microsoft.com/office/officeart/2005/8/layout/hList1"/>
    <dgm:cxn modelId="{1B57AB9C-BB4A-4657-B331-153FE2B19096}" srcId="{5F07B5DA-060F-4D17-B4F0-94D793C092AA}" destId="{3704AF59-1115-45E5-A12E-683951C7C915}" srcOrd="0" destOrd="0" parTransId="{CED49E11-FFE1-4907-B94C-C33548098C04}" sibTransId="{3EB914E6-91E0-4894-BB2E-9098111F6BC2}"/>
    <dgm:cxn modelId="{9BE6A071-D268-A741-9643-B74607E9B05E}" type="presParOf" srcId="{766A6C9E-2AE5-4ED6-BCCF-33C718FD215D}" destId="{7C4B18FB-D922-428E-BF66-F93FA0CF76D0}" srcOrd="0" destOrd="0" presId="urn:microsoft.com/office/officeart/2005/8/layout/hList1"/>
    <dgm:cxn modelId="{F8BFEE1B-5424-3E4E-82CA-80C32A24B14B}" type="presParOf" srcId="{7C4B18FB-D922-428E-BF66-F93FA0CF76D0}" destId="{5B450085-6803-4F50-818C-DF7733A1F169}" srcOrd="0" destOrd="0" presId="urn:microsoft.com/office/officeart/2005/8/layout/hList1"/>
    <dgm:cxn modelId="{035CA39E-8902-0D44-97F9-1BD502C6EDE6}" type="presParOf" srcId="{7C4B18FB-D922-428E-BF66-F93FA0CF76D0}" destId="{BD19E650-83EF-475D-A5E3-52CEC3D614F9}" srcOrd="1" destOrd="0" presId="urn:microsoft.com/office/officeart/2005/8/layout/hList1"/>
  </dgm:cxnLst>
  <dgm:bg/>
  <dgm:whole>
    <a:ln>
      <a:noFill/>
      <a:prstDash val="solid"/>
    </a:ln>
  </dgm:whole>
  <dgm:extLst>
    <a:ext uri="http://schemas.microsoft.com/office/drawing/2008/diagram">
      <dsp:dataModelExt xmlns:dsp="http://schemas.microsoft.com/office/drawing/2008/diagram" relId="rId4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Roche &amp; BASF</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&gt;$725 M</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Price fixing cartel</a:t>
          </a:r>
          <a:endParaRPr lang="en-US" sz="1200" kern="1200" dirty="0">
            <a:latin typeface="Franklin Gothic Medium" pitchFamily="34" charset="0"/>
          </a:endParaRPr>
        </a:p>
      </dsp:txBody>
      <dsp:txXfrm>
        <a:off x="0" y="351951"/>
        <a:ext cx="2740763" cy="527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Schering-Plough</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$500 M (poor quality)</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$345 M + $435 M (fraud)</a:t>
          </a:r>
          <a:endParaRPr lang="en-US" sz="1200" kern="1200" dirty="0">
            <a:latin typeface="Franklin Gothic Medium" pitchFamily="34" charset="0"/>
          </a:endParaRPr>
        </a:p>
      </dsp:txBody>
      <dsp:txXfrm>
        <a:off x="0" y="351951"/>
        <a:ext cx="2740763" cy="527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Eli Lilly</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$1.4 B</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Illegal marketing </a:t>
          </a:r>
          <a:r>
            <a:rPr lang="en-US" sz="1200" kern="1200" dirty="0" err="1" smtClean="0">
              <a:latin typeface="Franklin Gothic Medium" pitchFamily="34" charset="0"/>
            </a:rPr>
            <a:t>Zyprexa</a:t>
          </a:r>
          <a:endParaRPr lang="en-US" sz="1200" kern="1200" dirty="0">
            <a:latin typeface="Franklin Gothic Medium" pitchFamily="34" charset="0"/>
          </a:endParaRPr>
        </a:p>
      </dsp:txBody>
      <dsp:txXfrm>
        <a:off x="0" y="351951"/>
        <a:ext cx="2740763" cy="5270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Forest Labs</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$313 M</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Illegal marketing </a:t>
          </a:r>
          <a:r>
            <a:rPr lang="en-US" sz="1200" kern="1200" dirty="0" err="1" smtClean="0">
              <a:latin typeface="Franklin Gothic Medium" pitchFamily="34" charset="0"/>
            </a:rPr>
            <a:t>Lexapro</a:t>
          </a:r>
          <a:r>
            <a:rPr lang="en-US" sz="1200" kern="1200" dirty="0" smtClean="0">
              <a:latin typeface="Franklin Gothic Medium" pitchFamily="34" charset="0"/>
            </a:rPr>
            <a:t>/</a:t>
          </a:r>
          <a:r>
            <a:rPr lang="en-US" sz="1200" kern="1200" dirty="0" err="1" smtClean="0">
              <a:latin typeface="Franklin Gothic Medium" pitchFamily="34" charset="0"/>
            </a:rPr>
            <a:t>Celexa</a:t>
          </a:r>
          <a:endParaRPr lang="en-US" sz="1200" kern="1200" dirty="0">
            <a:latin typeface="Franklin Gothic Medium" pitchFamily="34" charset="0"/>
          </a:endParaRPr>
        </a:p>
      </dsp:txBody>
      <dsp:txXfrm>
        <a:off x="0" y="351951"/>
        <a:ext cx="2740763" cy="5270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Bayer</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$257 M</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Criminal Medicaid fraud</a:t>
          </a:r>
          <a:endParaRPr lang="en-US" sz="1200" kern="1200" dirty="0">
            <a:latin typeface="Franklin Gothic Medium" pitchFamily="34" charset="0"/>
          </a:endParaRPr>
        </a:p>
      </dsp:txBody>
      <dsp:txXfrm>
        <a:off x="0" y="351951"/>
        <a:ext cx="2740763" cy="5270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Bristol Meyers Squibb</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$515 M</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Illegal marketing </a:t>
          </a:r>
          <a:r>
            <a:rPr lang="en-US" sz="1200" kern="1200" dirty="0" err="1" smtClean="0">
              <a:latin typeface="Franklin Gothic Medium" pitchFamily="34" charset="0"/>
            </a:rPr>
            <a:t>Abilify</a:t>
          </a:r>
          <a:endParaRPr lang="en-US" sz="1200" kern="1200" dirty="0">
            <a:latin typeface="Franklin Gothic Medium" pitchFamily="34" charset="0"/>
          </a:endParaRPr>
        </a:p>
      </dsp:txBody>
      <dsp:txXfrm>
        <a:off x="0" y="351951"/>
        <a:ext cx="2740763" cy="5270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err="1" smtClean="0">
              <a:latin typeface="Franklin Gothic Medium" pitchFamily="34" charset="0"/>
            </a:rPr>
            <a:t>Glaxo</a:t>
          </a:r>
          <a:r>
            <a:rPr lang="en-US" sz="1200" kern="1200" dirty="0" smtClean="0">
              <a:latin typeface="Franklin Gothic Medium" pitchFamily="34" charset="0"/>
            </a:rPr>
            <a:t> Smith Kline</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$750 M</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Defective manufacturing (Paxil)</a:t>
          </a:r>
          <a:endParaRPr lang="en-US" sz="1200" kern="1200" dirty="0">
            <a:latin typeface="Franklin Gothic Medium" pitchFamily="34" charset="0"/>
          </a:endParaRPr>
        </a:p>
      </dsp:txBody>
      <dsp:txXfrm>
        <a:off x="0" y="351951"/>
        <a:ext cx="2740763" cy="527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Purdue Pharma</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$600 M</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Claimed </a:t>
          </a:r>
          <a:r>
            <a:rPr lang="en-US" sz="1200" kern="1200" dirty="0" err="1" smtClean="0">
              <a:latin typeface="Franklin Gothic Medium" pitchFamily="34" charset="0"/>
            </a:rPr>
            <a:t>OxyContin</a:t>
          </a:r>
          <a:r>
            <a:rPr lang="en-US" sz="1200" kern="1200" dirty="0" smtClean="0">
              <a:latin typeface="Franklin Gothic Medium" pitchFamily="34" charset="0"/>
            </a:rPr>
            <a:t> less addictive</a:t>
          </a:r>
          <a:endParaRPr lang="en-US" sz="1200" kern="1200" dirty="0">
            <a:latin typeface="Franklin Gothic Medium" pitchFamily="34" charset="0"/>
          </a:endParaRPr>
        </a:p>
      </dsp:txBody>
      <dsp:txXfrm>
        <a:off x="0" y="351951"/>
        <a:ext cx="2740763" cy="527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err="1" smtClean="0">
              <a:latin typeface="Franklin Gothic Medium" pitchFamily="34" charset="0"/>
            </a:rPr>
            <a:t>Allergan</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$600 M</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Illegal marketing Botox</a:t>
          </a:r>
          <a:endParaRPr lang="en-US" sz="1200" kern="1200" dirty="0">
            <a:latin typeface="Franklin Gothic Medium" pitchFamily="34" charset="0"/>
          </a:endParaRPr>
        </a:p>
      </dsp:txBody>
      <dsp:txXfrm>
        <a:off x="0" y="351951"/>
        <a:ext cx="2740763" cy="527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Noll</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$135 M</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Suppressing </a:t>
          </a:r>
          <a:r>
            <a:rPr lang="en-US" sz="1200" kern="1200" dirty="0" err="1" smtClean="0">
              <a:latin typeface="Franklin Gothic Medium" pitchFamily="34" charset="0"/>
            </a:rPr>
            <a:t>Synthroid</a:t>
          </a:r>
          <a:r>
            <a:rPr lang="en-US" sz="1200" kern="1200" dirty="0" smtClean="0">
              <a:latin typeface="Franklin Gothic Medium" pitchFamily="34" charset="0"/>
            </a:rPr>
            <a:t> research data</a:t>
          </a:r>
          <a:endParaRPr lang="en-US" sz="1200" kern="1200" dirty="0">
            <a:latin typeface="Franklin Gothic Medium" pitchFamily="34" charset="0"/>
          </a:endParaRPr>
        </a:p>
      </dsp:txBody>
      <dsp:txXfrm>
        <a:off x="0" y="351951"/>
        <a:ext cx="2740763" cy="527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Pfizer</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$430M &amp; $2.3B </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Illegal marketing </a:t>
          </a:r>
          <a:r>
            <a:rPr lang="en-US" sz="1200" kern="1200" dirty="0" err="1" smtClean="0">
              <a:latin typeface="Franklin Gothic Medium" pitchFamily="34" charset="0"/>
            </a:rPr>
            <a:t>Neurontin</a:t>
          </a:r>
          <a:r>
            <a:rPr lang="en-US" sz="1200" kern="1200" dirty="0" smtClean="0">
              <a:latin typeface="Franklin Gothic Medium" pitchFamily="34" charset="0"/>
            </a:rPr>
            <a:t>/</a:t>
          </a:r>
          <a:r>
            <a:rPr lang="en-US" sz="1200" kern="1200" dirty="0" err="1" smtClean="0">
              <a:latin typeface="Franklin Gothic Medium" pitchFamily="34" charset="0"/>
            </a:rPr>
            <a:t>Bextra</a:t>
          </a:r>
          <a:endParaRPr lang="en-US" sz="1200" kern="1200" dirty="0">
            <a:latin typeface="Franklin Gothic Medium" pitchFamily="34" charset="0"/>
          </a:endParaRPr>
        </a:p>
      </dsp:txBody>
      <dsp:txXfrm>
        <a:off x="0" y="351951"/>
        <a:ext cx="2740763" cy="527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Pfizer</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$430M &amp; $2.3B </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Illegal marketing </a:t>
          </a:r>
          <a:r>
            <a:rPr lang="en-US" sz="1200" kern="1200" dirty="0" err="1" smtClean="0">
              <a:latin typeface="Franklin Gothic Medium" pitchFamily="34" charset="0"/>
            </a:rPr>
            <a:t>Neurontin</a:t>
          </a:r>
          <a:r>
            <a:rPr lang="en-US" sz="1200" kern="1200" dirty="0" smtClean="0">
              <a:latin typeface="Franklin Gothic Medium" pitchFamily="34" charset="0"/>
            </a:rPr>
            <a:t>/</a:t>
          </a:r>
          <a:r>
            <a:rPr lang="en-US" sz="1200" kern="1200" dirty="0" err="1" smtClean="0">
              <a:latin typeface="Franklin Gothic Medium" pitchFamily="34" charset="0"/>
            </a:rPr>
            <a:t>Bextra</a:t>
          </a:r>
          <a:endParaRPr lang="en-US" sz="1200" kern="1200" dirty="0">
            <a:latin typeface="Franklin Gothic Medium" pitchFamily="34" charset="0"/>
          </a:endParaRPr>
        </a:p>
      </dsp:txBody>
      <dsp:txXfrm>
        <a:off x="0" y="351951"/>
        <a:ext cx="2740763" cy="527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TAP Pharmaceuticals</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$875 M</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Criminal kickbacks, </a:t>
          </a:r>
          <a:r>
            <a:rPr lang="en-US" sz="1200" kern="1200" dirty="0" err="1" smtClean="0">
              <a:latin typeface="Franklin Gothic Medium" pitchFamily="34" charset="0"/>
            </a:rPr>
            <a:t>Lupron</a:t>
          </a:r>
          <a:endParaRPr lang="en-US" sz="1200" kern="1200" dirty="0">
            <a:latin typeface="Franklin Gothic Medium" pitchFamily="34" charset="0"/>
          </a:endParaRPr>
        </a:p>
      </dsp:txBody>
      <dsp:txXfrm>
        <a:off x="0" y="351951"/>
        <a:ext cx="2740763" cy="527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Novartis</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$422 M</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Illegal marketing </a:t>
          </a:r>
          <a:r>
            <a:rPr lang="en-US" sz="1200" kern="1200" dirty="0" err="1" smtClean="0">
              <a:latin typeface="Franklin Gothic Medium" pitchFamily="34" charset="0"/>
            </a:rPr>
            <a:t>Trileptal</a:t>
          </a:r>
          <a:endParaRPr lang="en-US" sz="1200" kern="1200" dirty="0">
            <a:latin typeface="Franklin Gothic Medium" pitchFamily="34" charset="0"/>
          </a:endParaRPr>
        </a:p>
      </dsp:txBody>
      <dsp:txXfrm>
        <a:off x="0" y="351951"/>
        <a:ext cx="2740763" cy="527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0085-6803-4F50-818C-DF7733A1F169}">
      <dsp:nvSpPr>
        <dsp:cNvPr id="0" name=""/>
        <dsp:cNvSpPr/>
      </dsp:nvSpPr>
      <dsp:spPr>
        <a:xfrm>
          <a:off x="0" y="6350"/>
          <a:ext cx="2740763" cy="345600"/>
        </a:xfrm>
        <a:prstGeom prst="rect">
          <a:avLst/>
        </a:prstGeom>
        <a:solidFill>
          <a:schemeClr val="tx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Franklin Gothic Medium" pitchFamily="34" charset="0"/>
            </a:rPr>
            <a:t>Astra Zeneca</a:t>
          </a:r>
          <a:endParaRPr lang="en-US" sz="1200" kern="1200" dirty="0">
            <a:latin typeface="Franklin Gothic Medium" pitchFamily="34" charset="0"/>
          </a:endParaRPr>
        </a:p>
      </dsp:txBody>
      <dsp:txXfrm>
        <a:off x="0" y="6350"/>
        <a:ext cx="2740763" cy="345600"/>
      </dsp:txXfrm>
    </dsp:sp>
    <dsp:sp modelId="{BD19E650-83EF-475D-A5E3-52CEC3D614F9}">
      <dsp:nvSpPr>
        <dsp:cNvPr id="0" name=""/>
        <dsp:cNvSpPr/>
      </dsp:nvSpPr>
      <dsp:spPr>
        <a:xfrm>
          <a:off x="0" y="351951"/>
          <a:ext cx="2740763" cy="527040"/>
        </a:xfrm>
        <a:prstGeom prst="rect">
          <a:avLst/>
        </a:prstGeom>
        <a:solidFill>
          <a:srgbClr val="CBE0DB"/>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$520 M</a:t>
          </a:r>
          <a:endParaRPr lang="en-US" sz="1200" kern="1200" dirty="0">
            <a:latin typeface="Franklin Gothic Medium" pitchFamily="34" charset="0"/>
          </a:endParaRPr>
        </a:p>
        <a:p>
          <a:pPr marL="114300" lvl="1" indent="-114300" algn="l" defTabSz="533400">
            <a:lnSpc>
              <a:spcPct val="90000"/>
            </a:lnSpc>
            <a:spcBef>
              <a:spcPct val="0"/>
            </a:spcBef>
            <a:spcAft>
              <a:spcPct val="15000"/>
            </a:spcAft>
            <a:buChar char="••"/>
          </a:pPr>
          <a:r>
            <a:rPr lang="en-US" sz="1200" kern="1200" dirty="0" smtClean="0">
              <a:latin typeface="Franklin Gothic Medium" pitchFamily="34" charset="0"/>
            </a:rPr>
            <a:t>Illegal marketing </a:t>
          </a:r>
          <a:r>
            <a:rPr lang="en-US" sz="1200" kern="1200" dirty="0" err="1" smtClean="0">
              <a:latin typeface="Franklin Gothic Medium" pitchFamily="34" charset="0"/>
            </a:rPr>
            <a:t>Seroquel</a:t>
          </a:r>
          <a:endParaRPr lang="en-US" sz="1200" kern="1200" dirty="0">
            <a:latin typeface="Franklin Gothic Medium" pitchFamily="34" charset="0"/>
          </a:endParaRPr>
        </a:p>
      </dsp:txBody>
      <dsp:txXfrm>
        <a:off x="0" y="351951"/>
        <a:ext cx="2740763" cy="5270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3E2FA6-67D6-4282-B886-FCDFBF8D8C8C}" type="datetimeFigureOut">
              <a:rPr lang="en-US" smtClean="0"/>
              <a:pPr/>
              <a:t>11/21/2013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B44F3-940B-4981-8C55-547DDB70864D}" type="slidenum">
              <a:rPr lang="en-US" smtClean="0"/>
              <a:pPr/>
              <a:t>‹#›</a:t>
            </a:fld>
            <a:endParaRPr lang="en-US"/>
          </a:p>
        </p:txBody>
      </p:sp>
    </p:spTree>
    <p:extLst>
      <p:ext uri="{BB962C8B-B14F-4D97-AF65-F5344CB8AC3E}">
        <p14:creationId xmlns:p14="http://schemas.microsoft.com/office/powerpoint/2010/main" val="160898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Thalidomide was a sedative widely marketed over the counter in Europe.  In 1960, Richardson-Merrill got a US license from the European patent holder, filed an NDA, and, as part of the testing that was then allowed under the 1938 act, distributed 2.5 million doses of the drug to 1300 physicians for a "clinical testing" program that was more like pre-promotion.  At that time, an NDA was automatically approved in 60 days unless negative evidence appeared.  FDA could extend review for up to 120 days more.  </a:t>
            </a:r>
          </a:p>
          <a:p>
            <a:endParaRPr lang="en-US" sz="1200" baseline="0" dirty="0" smtClean="0"/>
          </a:p>
          <a:p>
            <a:r>
              <a:rPr lang="en-US" sz="1200" baseline="0" dirty="0" smtClean="0"/>
              <a:t>The heroine was Dr. Francis O. Kelsey of the FDA, handling her first NDA.  Concerned about reports of tingling sensations in the extremities, she delayed approving the Thalidomide NDA for the maximum period, then concocted further bureaucratic delays to keep Thalidomide off the market, despite daily visits from Merrill lobbyists, and a letter from Merrill calling her complaints about false data on Merrill's NDA "</a:t>
            </a:r>
            <a:r>
              <a:rPr lang="en-US" sz="1200" baseline="0" dirty="0" err="1" smtClean="0"/>
              <a:t>libellous</a:t>
            </a:r>
            <a:r>
              <a:rPr lang="en-US" sz="1200" baseline="0" dirty="0" smtClean="0"/>
              <a:t>."  By late 1961, investigators in West Germany had linked Thalidomide with a severe birth defect, </a:t>
            </a:r>
            <a:r>
              <a:rPr lang="en-US" sz="1200" baseline="0" dirty="0" err="1" smtClean="0"/>
              <a:t>phocomelia</a:t>
            </a:r>
            <a:r>
              <a:rPr lang="en-US" sz="1200" baseline="0" dirty="0" smtClean="0"/>
              <a:t>.  5900 cases in W. Ger. Had it not been for Dr. Kelsey, there might have been 10,000 cases in the US.  Instead there were 10, from Merrill's loosely controlled clinical testing program.  It took months to inform the medical profession and recover the Thalidomide samples.  JFK gave Kelsey the Distinguished Federal Civilian Service medal.</a:t>
            </a:r>
          </a:p>
          <a:p>
            <a:endParaRPr lang="en-US" dirty="0"/>
          </a:p>
        </p:txBody>
      </p:sp>
      <p:sp>
        <p:nvSpPr>
          <p:cNvPr id="4" name="Slide Number Placeholder 3"/>
          <p:cNvSpPr>
            <a:spLocks noGrp="1"/>
          </p:cNvSpPr>
          <p:nvPr>
            <p:ph type="sldNum" sz="quarter" idx="10"/>
          </p:nvPr>
        </p:nvSpPr>
        <p:spPr/>
        <p:txBody>
          <a:bodyPr/>
          <a:lstStyle/>
          <a:p>
            <a:fld id="{F8AB44F3-940B-4981-8C55-547DDB70864D}"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Thalidomide was a sedative widely marketed over the counter in Europe.  In 1960, Richardson-Merrill got a US license from the European patent holder, filed an NDA, and, as part of the testing that was then allowed under the 1938 act, distributed 2.5 million doses of the drug to 1300 physicians for a "clinical testing" program that was more like pre-promotion.  At that time, an NDA was automatically approved in 60 days unless negative evidence appeared.  FDA could extend review for up to 120 days more.  </a:t>
            </a:r>
          </a:p>
          <a:p>
            <a:endParaRPr lang="en-US" sz="1200" baseline="0" dirty="0" smtClean="0"/>
          </a:p>
          <a:p>
            <a:r>
              <a:rPr lang="en-US" sz="1200" baseline="0" dirty="0" smtClean="0"/>
              <a:t>The heroine was Dr. Francis O. Kelsey of the FDA, handling her first NDA.  Concerned about reports of tingling sensations in the extremities, she delayed approving the Thalidomide NDA for the maximum period, then concocted further bureaucratic delays to keep Thalidomide off the market, despite daily visits from Merrill lobbyists, and a letter from Merrill calling her complaints about false data on Merrill's NDA "</a:t>
            </a:r>
            <a:r>
              <a:rPr lang="en-US" sz="1200" baseline="0" dirty="0" err="1" smtClean="0"/>
              <a:t>libellous</a:t>
            </a:r>
            <a:r>
              <a:rPr lang="en-US" sz="1200" baseline="0" dirty="0" smtClean="0"/>
              <a:t>."  By late 1961, investigators in West Germany had linked Thalidomide with a severe birth defect, </a:t>
            </a:r>
            <a:r>
              <a:rPr lang="en-US" sz="1200" baseline="0" dirty="0" err="1" smtClean="0"/>
              <a:t>phocomelia</a:t>
            </a:r>
            <a:r>
              <a:rPr lang="en-US" sz="1200" baseline="0" dirty="0" smtClean="0"/>
              <a:t>.  5900 cases in W. Ger. Had it not been for Dr. Kelsey, there might have been 10,000 cases in the US.  Instead there were 10, from Merrill's loosely controlled clinical testing program.  It took months to inform the medical profession and recover the Thalidomide samples.  JFK gave Kelsey the Distinguished Federal Civilian Service medal.</a:t>
            </a:r>
          </a:p>
          <a:p>
            <a:endParaRPr lang="en-US" dirty="0"/>
          </a:p>
        </p:txBody>
      </p:sp>
      <p:sp>
        <p:nvSpPr>
          <p:cNvPr id="4" name="Slide Number Placeholder 3"/>
          <p:cNvSpPr>
            <a:spLocks noGrp="1"/>
          </p:cNvSpPr>
          <p:nvPr>
            <p:ph type="sldNum" sz="quarter" idx="10"/>
          </p:nvPr>
        </p:nvSpPr>
        <p:spPr/>
        <p:txBody>
          <a:bodyPr/>
          <a:lstStyle/>
          <a:p>
            <a:fld id="{F8AB44F3-940B-4981-8C55-547DDB70864D}"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70940B-067D-4C09-9B7E-8CD563FCF014}"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55F53-3F54-4F5D-B566-F0B509BE9F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0940B-067D-4C09-9B7E-8CD563FCF014}"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55F53-3F54-4F5D-B566-F0B509BE9F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0940B-067D-4C09-9B7E-8CD563FCF014}"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55F53-3F54-4F5D-B566-F0B509BE9F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0940B-067D-4C09-9B7E-8CD563FCF014}"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55F53-3F54-4F5D-B566-F0B509BE9F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0940B-067D-4C09-9B7E-8CD563FCF014}" type="datetimeFigureOut">
              <a:rPr lang="en-US" smtClean="0"/>
              <a:pPr/>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55F53-3F54-4F5D-B566-F0B509BE9F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70940B-067D-4C09-9B7E-8CD563FCF014}"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55F53-3F54-4F5D-B566-F0B509BE9F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70940B-067D-4C09-9B7E-8CD563FCF014}" type="datetimeFigureOut">
              <a:rPr lang="en-US" smtClean="0"/>
              <a:pPr/>
              <a:t>11/21/2013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A55F53-3F54-4F5D-B566-F0B509BE9F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70940B-067D-4C09-9B7E-8CD563FCF014}" type="datetimeFigureOut">
              <a:rPr lang="en-US" smtClean="0"/>
              <a:pPr/>
              <a:t>11/21/2013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A55F53-3F54-4F5D-B566-F0B509BE9F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0940B-067D-4C09-9B7E-8CD563FCF014}" type="datetimeFigureOut">
              <a:rPr lang="en-US" smtClean="0"/>
              <a:pPr/>
              <a:t>11/21/2013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A55F53-3F54-4F5D-B566-F0B509BE9F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0940B-067D-4C09-9B7E-8CD563FCF014}"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55F53-3F54-4F5D-B566-F0B509BE9F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0940B-067D-4C09-9B7E-8CD563FCF014}" type="datetimeFigureOut">
              <a:rPr lang="en-US" smtClean="0"/>
              <a:pPr/>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55F53-3F54-4F5D-B566-F0B509BE9F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0940B-067D-4C09-9B7E-8CD563FCF014}" type="datetimeFigureOut">
              <a:rPr lang="en-US" smtClean="0"/>
              <a:pPr/>
              <a:t>11/21/2013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55F53-3F54-4F5D-B566-F0B509BE9F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ybooks.com/articles/archives/2004/jul/15/the-truth-about-the-drug-companies/?pagination=false#fn2-44699916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nitromed.com/" TargetMode="External"/><Relationship Id="rId2" Type="http://schemas.openxmlformats.org/officeDocument/2006/relationships/hyperlink" Target="http://en.wikipedia.org/wiki/Isosorbide_dinitrate/hydralazin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9" Type="http://schemas.openxmlformats.org/officeDocument/2006/relationships/diagramQuickStyle" Target="../diagrams/quickStyle8.xml"/><Relationship Id="rId21" Type="http://schemas.microsoft.com/office/2007/relationships/diagramDrawing" Target="../diagrams/drawing4.xml"/><Relationship Id="rId34" Type="http://schemas.openxmlformats.org/officeDocument/2006/relationships/diagramQuickStyle" Target="../diagrams/quickStyle7.xml"/><Relationship Id="rId42" Type="http://schemas.openxmlformats.org/officeDocument/2006/relationships/diagramData" Target="../diagrams/data9.xml"/><Relationship Id="rId47" Type="http://schemas.openxmlformats.org/officeDocument/2006/relationships/diagramData" Target="../diagrams/data10.xml"/><Relationship Id="rId50" Type="http://schemas.openxmlformats.org/officeDocument/2006/relationships/diagramColors" Target="../diagrams/colors10.xml"/><Relationship Id="rId55" Type="http://schemas.openxmlformats.org/officeDocument/2006/relationships/diagramColors" Target="../diagrams/colors11.xml"/><Relationship Id="rId63" Type="http://schemas.openxmlformats.org/officeDocument/2006/relationships/diagramLayout" Target="../diagrams/layout13.xml"/><Relationship Id="rId68" Type="http://schemas.openxmlformats.org/officeDocument/2006/relationships/diagramLayout" Target="../diagrams/layout14.xml"/><Relationship Id="rId76" Type="http://schemas.microsoft.com/office/2007/relationships/diagramDrawing" Target="../diagrams/drawing15.xml"/><Relationship Id="rId7" Type="http://schemas.openxmlformats.org/officeDocument/2006/relationships/diagramData" Target="../diagrams/data2.xml"/><Relationship Id="rId71" Type="http://schemas.microsoft.com/office/2007/relationships/diagramDrawing" Target="../diagrams/drawing14.xml"/><Relationship Id="rId2" Type="http://schemas.openxmlformats.org/officeDocument/2006/relationships/diagramData" Target="../diagrams/data1.xml"/><Relationship Id="rId16" Type="http://schemas.microsoft.com/office/2007/relationships/diagramDrawing" Target="../diagrams/drawing3.xml"/><Relationship Id="rId29" Type="http://schemas.openxmlformats.org/officeDocument/2006/relationships/diagramQuickStyle" Target="../diagrams/quickStyle6.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37" Type="http://schemas.openxmlformats.org/officeDocument/2006/relationships/diagramData" Target="../diagrams/data8.xml"/><Relationship Id="rId40" Type="http://schemas.openxmlformats.org/officeDocument/2006/relationships/diagramColors" Target="../diagrams/colors8.xml"/><Relationship Id="rId45" Type="http://schemas.openxmlformats.org/officeDocument/2006/relationships/diagramColors" Target="../diagrams/colors9.xml"/><Relationship Id="rId53" Type="http://schemas.openxmlformats.org/officeDocument/2006/relationships/diagramLayout" Target="../diagrams/layout11.xml"/><Relationship Id="rId58" Type="http://schemas.openxmlformats.org/officeDocument/2006/relationships/diagramLayout" Target="../diagrams/layout12.xml"/><Relationship Id="rId66" Type="http://schemas.microsoft.com/office/2007/relationships/diagramDrawing" Target="../diagrams/drawing13.xml"/><Relationship Id="rId74" Type="http://schemas.openxmlformats.org/officeDocument/2006/relationships/diagramQuickStyle" Target="../diagrams/quickStyle1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49" Type="http://schemas.openxmlformats.org/officeDocument/2006/relationships/diagramQuickStyle" Target="../diagrams/quickStyle10.xml"/><Relationship Id="rId57" Type="http://schemas.openxmlformats.org/officeDocument/2006/relationships/diagramData" Target="../diagrams/data12.xml"/><Relationship Id="rId61" Type="http://schemas.microsoft.com/office/2007/relationships/diagramDrawing" Target="../diagrams/drawing12.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4" Type="http://schemas.openxmlformats.org/officeDocument/2006/relationships/diagramQuickStyle" Target="../diagrams/quickStyle9.xml"/><Relationship Id="rId52" Type="http://schemas.openxmlformats.org/officeDocument/2006/relationships/diagramData" Target="../diagrams/data11.xml"/><Relationship Id="rId60" Type="http://schemas.openxmlformats.org/officeDocument/2006/relationships/diagramColors" Target="../diagrams/colors12.xml"/><Relationship Id="rId65" Type="http://schemas.openxmlformats.org/officeDocument/2006/relationships/diagramColors" Target="../diagrams/colors13.xml"/><Relationship Id="rId73" Type="http://schemas.openxmlformats.org/officeDocument/2006/relationships/diagramLayout" Target="../diagrams/layout15.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 Id="rId43" Type="http://schemas.openxmlformats.org/officeDocument/2006/relationships/diagramLayout" Target="../diagrams/layout9.xml"/><Relationship Id="rId48" Type="http://schemas.openxmlformats.org/officeDocument/2006/relationships/diagramLayout" Target="../diagrams/layout10.xml"/><Relationship Id="rId56" Type="http://schemas.microsoft.com/office/2007/relationships/diagramDrawing" Target="../diagrams/drawing11.xml"/><Relationship Id="rId64" Type="http://schemas.openxmlformats.org/officeDocument/2006/relationships/diagramQuickStyle" Target="../diagrams/quickStyle13.xml"/><Relationship Id="rId69" Type="http://schemas.openxmlformats.org/officeDocument/2006/relationships/diagramQuickStyle" Target="../diagrams/quickStyle14.xml"/><Relationship Id="rId8" Type="http://schemas.openxmlformats.org/officeDocument/2006/relationships/diagramLayout" Target="../diagrams/layout2.xml"/><Relationship Id="rId51" Type="http://schemas.microsoft.com/office/2007/relationships/diagramDrawing" Target="../diagrams/drawing10.xml"/><Relationship Id="rId72" Type="http://schemas.openxmlformats.org/officeDocument/2006/relationships/diagramData" Target="../diagrams/data15.xml"/><Relationship Id="rId3" Type="http://schemas.openxmlformats.org/officeDocument/2006/relationships/diagramLayout" Target="../diagrams/layout1.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38" Type="http://schemas.openxmlformats.org/officeDocument/2006/relationships/diagramLayout" Target="../diagrams/layout8.xml"/><Relationship Id="rId46" Type="http://schemas.microsoft.com/office/2007/relationships/diagramDrawing" Target="../diagrams/drawing9.xml"/><Relationship Id="rId59" Type="http://schemas.openxmlformats.org/officeDocument/2006/relationships/diagramQuickStyle" Target="../diagrams/quickStyle12.xml"/><Relationship Id="rId67" Type="http://schemas.openxmlformats.org/officeDocument/2006/relationships/diagramData" Target="../diagrams/data14.xml"/><Relationship Id="rId20" Type="http://schemas.openxmlformats.org/officeDocument/2006/relationships/diagramColors" Target="../diagrams/colors4.xml"/><Relationship Id="rId41" Type="http://schemas.microsoft.com/office/2007/relationships/diagramDrawing" Target="../diagrams/drawing8.xml"/><Relationship Id="rId54" Type="http://schemas.openxmlformats.org/officeDocument/2006/relationships/diagramQuickStyle" Target="../diagrams/quickStyle11.xml"/><Relationship Id="rId62" Type="http://schemas.openxmlformats.org/officeDocument/2006/relationships/diagramData" Target="../diagrams/data13.xml"/><Relationship Id="rId70" Type="http://schemas.openxmlformats.org/officeDocument/2006/relationships/diagramColors" Target="../diagrams/colors14.xml"/><Relationship Id="rId75" Type="http://schemas.openxmlformats.org/officeDocument/2006/relationships/diagramColors" Target="../diagrams/colors15.xml"/><Relationship Id="rId1" Type="http://schemas.openxmlformats.org/officeDocument/2006/relationships/slideLayout" Target="../slideLayouts/slideLayout6.xml"/><Relationship Id="rId6"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vaniqa.com/" TargetMode="External"/><Relationship Id="rId2" Type="http://schemas.openxmlformats.org/officeDocument/2006/relationships/hyperlink" Target="http://www.who.int/mediacentre/factsheets/fs259/en/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Pharmaceuticals</a:t>
            </a:r>
            <a:endParaRPr lang="en-US" dirty="0"/>
          </a:p>
        </p:txBody>
      </p:sp>
      <p:sp>
        <p:nvSpPr>
          <p:cNvPr id="3" name="Subtitle 2"/>
          <p:cNvSpPr>
            <a:spLocks noGrp="1"/>
          </p:cNvSpPr>
          <p:nvPr>
            <p:ph type="subTitle" idx="1"/>
          </p:nvPr>
        </p:nvSpPr>
        <p:spPr/>
        <p:txBody>
          <a:bodyPr/>
          <a:lstStyle/>
          <a:p>
            <a:r>
              <a:rPr lang="en-US" dirty="0" smtClean="0"/>
              <a:t>HSPM 714 J50</a:t>
            </a:r>
          </a:p>
          <a:p>
            <a:r>
              <a:rPr lang="en-US" dirty="0" smtClean="0"/>
              <a:t>Fall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Angell</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 the </a:t>
            </a:r>
            <a:r>
              <a:rPr lang="en-US" dirty="0"/>
              <a:t>price of Schering-Plough’s top-selling allergy pill, Claritin, was raised thirteen times over five years, for a cumulative increase of more than 50 percent—over four times the rate of general inflation.</a:t>
            </a:r>
            <a:r>
              <a:rPr lang="en-US" baseline="30000" dirty="0">
                <a:hlinkClick r:id="rId2"/>
              </a:rPr>
              <a:t>2</a:t>
            </a:r>
            <a:r>
              <a:rPr lang="en-US" dirty="0"/>
              <a:t> As a spokeswoman for one company explained, “Price increases are not uncommon in the industry and </a:t>
            </a:r>
            <a:r>
              <a:rPr lang="en-US" dirty="0" smtClean="0"/>
              <a:t>this  </a:t>
            </a:r>
            <a:r>
              <a:rPr lang="en-US" dirty="0"/>
              <a:t>allows us to be able to invest in R&amp;D.</a:t>
            </a:r>
            <a:r>
              <a:rPr lang="en-US" dirty="0" smtClean="0"/>
              <a:t>”’</a:t>
            </a:r>
            <a:endParaRPr lang="en-US" dirty="0"/>
          </a:p>
        </p:txBody>
      </p:sp>
    </p:spTree>
    <p:extLst>
      <p:ext uri="{BB962C8B-B14F-4D97-AF65-F5344CB8AC3E}">
        <p14:creationId xmlns:p14="http://schemas.microsoft.com/office/powerpoint/2010/main" val="76291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R&amp;D (almost) expands to meet profit opportunity </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U.S. Congress, Office of Technology Assessment, </a:t>
            </a:r>
            <a:r>
              <a:rPr lang="en-US" i="1" dirty="0" smtClean="0"/>
              <a:t>Pharmaceutical R&amp;D: Costs, Risks, and Rewards</a:t>
            </a:r>
            <a:r>
              <a:rPr lang="en-US" dirty="0" smtClean="0"/>
              <a:t>, OTA-H-522 (Washington, DC: U.S. Government Printing Office, February </a:t>
            </a:r>
            <a:r>
              <a:rPr lang="en-US" b="1" dirty="0" smtClean="0"/>
              <a:t>1993</a:t>
            </a:r>
            <a:r>
              <a:rPr lang="en-US" dirty="0" smtClean="0"/>
              <a:t>)</a:t>
            </a:r>
          </a:p>
          <a:p>
            <a:r>
              <a:rPr lang="en-US" dirty="0" smtClean="0"/>
              <a:t>Pharmaceutical R&amp;D* is risky and requires extra return. (* D includes education.)</a:t>
            </a:r>
          </a:p>
          <a:p>
            <a:r>
              <a:rPr lang="en-US" dirty="0" smtClean="0"/>
              <a:t>Pharmaceutical companies made more profit than necessary to compensate them for the risk, but only by 4.3% of drug prices, on average.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Would limiting drug prices reduce innovation?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The danger of forcing drug prices down today is that drug firms will expect less payoff from drugs in the future. They will reduce research and development accordingly. </a:t>
            </a:r>
          </a:p>
          <a:p>
            <a:r>
              <a:rPr lang="en-US" dirty="0" smtClean="0"/>
              <a:t>What's unclear, though, is how much that research reduction will be, and whether any reduction would retard actual scientific advance, as opposed to the pursuit of "me-too" drugs.</a:t>
            </a:r>
          </a:p>
          <a:p>
            <a:endParaRPr lang="en-US" dirty="0"/>
          </a:p>
        </p:txBody>
      </p:sp>
    </p:spTree>
    <p:extLst>
      <p:ext uri="{BB962C8B-B14F-4D97-AF65-F5344CB8AC3E}">
        <p14:creationId xmlns:p14="http://schemas.microsoft.com/office/powerpoint/2010/main" val="1432911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Angell’s critique:</a:t>
            </a:r>
            <a:br>
              <a:rPr lang="en-US" dirty="0" smtClean="0"/>
            </a:br>
            <a:r>
              <a:rPr lang="en-US" dirty="0" smtClean="0"/>
              <a:t>“Me too” drugs</a:t>
            </a:r>
            <a:endParaRPr lang="en-US" dirty="0"/>
          </a:p>
        </p:txBody>
      </p:sp>
      <p:sp>
        <p:nvSpPr>
          <p:cNvPr id="3" name="Content Placeholder 2"/>
          <p:cNvSpPr>
            <a:spLocks noGrp="1"/>
          </p:cNvSpPr>
          <p:nvPr>
            <p:ph idx="1"/>
          </p:nvPr>
        </p:nvSpPr>
        <p:spPr/>
        <p:txBody>
          <a:bodyPr/>
          <a:lstStyle/>
          <a:p>
            <a:r>
              <a:rPr lang="en-US" dirty="0" smtClean="0"/>
              <a:t>Little or no therapeutic difference with existing drugs.</a:t>
            </a:r>
          </a:p>
          <a:p>
            <a:r>
              <a:rPr lang="en-US" dirty="0" smtClean="0"/>
              <a:t>Doctors can be persuaded to prescribe them anyway. </a:t>
            </a:r>
          </a:p>
          <a:p>
            <a:r>
              <a:rPr lang="en-US" dirty="0" smtClean="0"/>
              <a:t>Only some</a:t>
            </a:r>
            <a:r>
              <a:rPr lang="en-US" dirty="0" smtClean="0"/>
              <a:t> </a:t>
            </a:r>
            <a:r>
              <a:rPr lang="en-US" dirty="0" smtClean="0"/>
              <a:t>price competition.</a:t>
            </a:r>
            <a:endParaRPr lang="en-US" dirty="0"/>
          </a:p>
        </p:txBody>
      </p:sp>
    </p:spTree>
    <p:extLst>
      <p:ext uri="{BB962C8B-B14F-4D97-AF65-F5344CB8AC3E}">
        <p14:creationId xmlns:p14="http://schemas.microsoft.com/office/powerpoint/2010/main" val="3290305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dirty="0" smtClean="0"/>
              <a:t>	</a:t>
            </a:r>
            <a:r>
              <a:rPr lang="en-US" dirty="0" smtClean="0"/>
              <a:t>Net Cost</a:t>
            </a:r>
            <a:endParaRPr lang="en-US" dirty="0" smtClean="0"/>
          </a:p>
          <a:p>
            <a:pPr marL="0" indent="0">
              <a:buNone/>
            </a:pPr>
            <a:r>
              <a:rPr lang="en-US" dirty="0" smtClean="0"/>
              <a:t>------------------- is the cost-effectiveness measure</a:t>
            </a:r>
          </a:p>
          <a:p>
            <a:pPr marL="0" indent="0">
              <a:buNone/>
            </a:pPr>
            <a:r>
              <a:rPr lang="en-US" dirty="0"/>
              <a:t> </a:t>
            </a:r>
            <a:r>
              <a:rPr lang="en-US" dirty="0" smtClean="0"/>
              <a:t>        QALY</a:t>
            </a:r>
          </a:p>
          <a:p>
            <a:pPr marL="0" indent="0">
              <a:buNone/>
            </a:pPr>
            <a:endParaRPr lang="en-US" dirty="0"/>
          </a:p>
          <a:p>
            <a:pPr marL="0" indent="0">
              <a:buNone/>
            </a:pPr>
            <a:r>
              <a:rPr lang="en-US" dirty="0" smtClean="0"/>
              <a:t>Cost = Price × Quantity – Saved treatment cost </a:t>
            </a:r>
          </a:p>
          <a:p>
            <a:pPr marL="0" indent="0">
              <a:buNone/>
            </a:pPr>
            <a:endParaRPr lang="en-US" dirty="0"/>
          </a:p>
          <a:p>
            <a:pPr marL="0" indent="0">
              <a:buNone/>
            </a:pPr>
            <a:r>
              <a:rPr lang="en-US" dirty="0" smtClean="0"/>
              <a:t>$135.45</a:t>
            </a:r>
            <a:r>
              <a:rPr lang="en-US" dirty="0"/>
              <a:t>×Quantity</a:t>
            </a:r>
            <a:r>
              <a:rPr lang="en-US" dirty="0" smtClean="0"/>
              <a:t> – Saved treatment cost</a:t>
            </a:r>
            <a:endParaRPr lang="en-US" dirty="0"/>
          </a:p>
          <a:p>
            <a:pPr marL="0" indent="0">
              <a:buNone/>
            </a:pPr>
            <a:r>
              <a:rPr lang="en-US" dirty="0" smtClean="0"/>
              <a:t>--------------------------------</a:t>
            </a:r>
            <a:r>
              <a:rPr lang="en-US" dirty="0"/>
              <a:t>------</a:t>
            </a:r>
            <a:r>
              <a:rPr lang="en-US" dirty="0" smtClean="0"/>
              <a:t>--</a:t>
            </a:r>
            <a:r>
              <a:rPr lang="en-US" dirty="0"/>
              <a:t>---</a:t>
            </a:r>
            <a:r>
              <a:rPr lang="en-US" dirty="0" smtClean="0"/>
              <a:t>-- = $</a:t>
            </a:r>
            <a:r>
              <a:rPr lang="en-US" dirty="0" smtClean="0"/>
              <a:t>43,600/</a:t>
            </a:r>
            <a:r>
              <a:rPr lang="en-US" dirty="0" err="1" smtClean="0"/>
              <a:t>qg</a:t>
            </a:r>
            <a:endParaRPr lang="en-US" dirty="0"/>
          </a:p>
          <a:p>
            <a:pPr marL="0" indent="0">
              <a:buNone/>
            </a:pPr>
            <a:r>
              <a:rPr lang="en-US" dirty="0"/>
              <a:t>          </a:t>
            </a:r>
            <a:r>
              <a:rPr lang="en-US" dirty="0" smtClean="0"/>
              <a:t>          </a:t>
            </a:r>
            <a:r>
              <a:rPr lang="en-US" dirty="0"/>
              <a:t> </a:t>
            </a:r>
            <a:r>
              <a:rPr lang="en-US" dirty="0" smtClean="0"/>
              <a:t>          </a:t>
            </a:r>
            <a:r>
              <a:rPr lang="en-US" dirty="0" smtClean="0"/>
              <a:t>QALYs gained</a:t>
            </a:r>
            <a:endParaRPr lang="en-US" dirty="0"/>
          </a:p>
          <a:p>
            <a:pPr marL="0" indent="0">
              <a:buNone/>
            </a:pPr>
            <a:r>
              <a:rPr lang="en-US" sz="2400" dirty="0" smtClean="0"/>
              <a:t>($135.45 is for one HPV Quad)</a:t>
            </a:r>
          </a:p>
        </p:txBody>
      </p:sp>
    </p:spTree>
    <p:extLst>
      <p:ext uri="{BB962C8B-B14F-4D97-AF65-F5344CB8AC3E}">
        <p14:creationId xmlns:p14="http://schemas.microsoft.com/office/powerpoint/2010/main" val="3978474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government’s systems for encouraging drug innovation</a:t>
            </a:r>
            <a:endParaRPr lang="en-US" dirty="0"/>
          </a:p>
        </p:txBody>
      </p:sp>
      <p:sp>
        <p:nvSpPr>
          <p:cNvPr id="3" name="Content Placeholder 2"/>
          <p:cNvSpPr>
            <a:spLocks noGrp="1"/>
          </p:cNvSpPr>
          <p:nvPr>
            <p:ph idx="1"/>
          </p:nvPr>
        </p:nvSpPr>
        <p:spPr/>
        <p:txBody>
          <a:bodyPr/>
          <a:lstStyle/>
          <a:p>
            <a:r>
              <a:rPr lang="en-US" dirty="0" smtClean="0"/>
              <a:t>Patents</a:t>
            </a:r>
          </a:p>
          <a:p>
            <a:r>
              <a:rPr lang="en-US" dirty="0" smtClean="0"/>
              <a:t>Regulation</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Patents</a:t>
            </a:r>
            <a:endParaRPr lang="en-US" dirty="0"/>
          </a:p>
        </p:txBody>
      </p:sp>
      <p:sp>
        <p:nvSpPr>
          <p:cNvPr id="3" name="Content Placeholder 2"/>
          <p:cNvSpPr>
            <a:spLocks noGrp="1"/>
          </p:cNvSpPr>
          <p:nvPr>
            <p:ph idx="1"/>
          </p:nvPr>
        </p:nvSpPr>
        <p:spPr/>
        <p:txBody>
          <a:bodyPr/>
          <a:lstStyle/>
          <a:p>
            <a:r>
              <a:rPr lang="en-US" dirty="0" smtClean="0"/>
              <a:t>U.S. Constitution, Article I, section 8:</a:t>
            </a:r>
          </a:p>
          <a:p>
            <a:r>
              <a:rPr lang="en-US" dirty="0" smtClean="0"/>
              <a:t>Congress shall have Power … [to do several things, including] To promote the Progress of Science and useful Arts, by securing for limited Times to Authors and Inventors the exclusive Right to their respective Writings and Discoveries;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Patents’ purpose</a:t>
            </a:r>
            <a:endParaRPr lang="en-US" dirty="0"/>
          </a:p>
        </p:txBody>
      </p:sp>
      <p:sp>
        <p:nvSpPr>
          <p:cNvPr id="3" name="Content Placeholder 2"/>
          <p:cNvSpPr>
            <a:spLocks noGrp="1"/>
          </p:cNvSpPr>
          <p:nvPr>
            <p:ph idx="1"/>
          </p:nvPr>
        </p:nvSpPr>
        <p:spPr/>
        <p:txBody>
          <a:bodyPr/>
          <a:lstStyle/>
          <a:p>
            <a:r>
              <a:rPr lang="en-US" dirty="0" smtClean="0"/>
              <a:t>Patents induce invention </a:t>
            </a:r>
          </a:p>
          <a:p>
            <a:pPr lvl="1"/>
            <a:r>
              <a:rPr lang="en-US" dirty="0" smtClean="0"/>
              <a:t>by the prospect of profit during the monopoly period. </a:t>
            </a:r>
          </a:p>
          <a:p>
            <a:r>
              <a:rPr lang="en-US" dirty="0" smtClean="0"/>
              <a:t>Patents help disseminate technology </a:t>
            </a:r>
          </a:p>
          <a:p>
            <a:pPr lvl="1"/>
            <a:r>
              <a:rPr lang="en-US" dirty="0" smtClean="0"/>
              <a:t>by making patents public documents </a:t>
            </a:r>
          </a:p>
          <a:p>
            <a:pPr lvl="1"/>
            <a:r>
              <a:rPr lang="en-US" dirty="0" smtClean="0"/>
              <a:t>and by ending the monopoly after a set number of years.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gets a patent</a:t>
            </a:r>
            <a:endParaRPr lang="en-US" dirty="0"/>
          </a:p>
        </p:txBody>
      </p:sp>
      <p:sp>
        <p:nvSpPr>
          <p:cNvPr id="3" name="Content Placeholder 2"/>
          <p:cNvSpPr>
            <a:spLocks noGrp="1"/>
          </p:cNvSpPr>
          <p:nvPr>
            <p:ph idx="1"/>
          </p:nvPr>
        </p:nvSpPr>
        <p:spPr/>
        <p:txBody>
          <a:bodyPr/>
          <a:lstStyle/>
          <a:p>
            <a:pPr lvl="1"/>
            <a:r>
              <a:rPr lang="en-US" dirty="0" smtClean="0"/>
              <a:t>A patent can be granted for </a:t>
            </a:r>
          </a:p>
          <a:p>
            <a:r>
              <a:rPr lang="en-US" dirty="0" smtClean="0"/>
              <a:t>“any new and useful art, machine, manufacture or composition of matter and any new and useful improvement on any art, machine, manufacture or composition of matter.”</a:t>
            </a:r>
          </a:p>
          <a:p>
            <a:pPr lvl="1"/>
            <a:r>
              <a:rPr lang="en-US" dirty="0" smtClean="0"/>
              <a:t>Secretary of State Thomas Jefferson, 1793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to the drug industry</a:t>
            </a:r>
            <a:endParaRPr lang="en-US" dirty="0"/>
          </a:p>
        </p:txBody>
      </p:sp>
      <p:sp>
        <p:nvSpPr>
          <p:cNvPr id="3" name="Content Placeholder 2"/>
          <p:cNvSpPr>
            <a:spLocks noGrp="1"/>
          </p:cNvSpPr>
          <p:nvPr>
            <p:ph idx="1"/>
          </p:nvPr>
        </p:nvSpPr>
        <p:spPr/>
        <p:txBody>
          <a:bodyPr/>
          <a:lstStyle/>
          <a:p>
            <a:r>
              <a:rPr lang="en-US" dirty="0" smtClean="0"/>
              <a:t>Product patent</a:t>
            </a:r>
          </a:p>
          <a:p>
            <a:pPr lvl="1"/>
            <a:r>
              <a:rPr lang="en-US" dirty="0" smtClean="0"/>
              <a:t>A new drug entity (invented molecule or mixture)</a:t>
            </a:r>
          </a:p>
          <a:p>
            <a:r>
              <a:rPr lang="en-US" dirty="0" smtClean="0"/>
              <a:t>Process patent</a:t>
            </a:r>
          </a:p>
          <a:p>
            <a:pPr lvl="1"/>
            <a:r>
              <a:rPr lang="en-US" dirty="0" smtClean="0"/>
              <a:t>A new method for manufacturing a drug </a:t>
            </a:r>
            <a:r>
              <a:rPr lang="en-US" dirty="0" smtClean="0"/>
              <a:t>entity</a:t>
            </a:r>
          </a:p>
          <a:p>
            <a:r>
              <a:rPr lang="en-US" dirty="0" smtClean="0"/>
              <a:t>Use patent</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real product of the drug industry?</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Drugs?</a:t>
            </a:r>
          </a:p>
          <a:p>
            <a:r>
              <a:rPr lang="en-US" dirty="0" smtClean="0"/>
              <a:t>New drugs?</a:t>
            </a:r>
          </a:p>
          <a:p>
            <a:endParaRPr lang="en-US" dirty="0" smtClean="0"/>
          </a:p>
          <a:p>
            <a:r>
              <a:rPr lang="en-US" dirty="0" smtClean="0"/>
              <a:t>Prices &gt;&gt; marginal cost of production</a:t>
            </a:r>
          </a:p>
          <a:p>
            <a:pPr lvl="1"/>
            <a:r>
              <a:rPr lang="en-US" dirty="0" smtClean="0"/>
              <a:t>for </a:t>
            </a:r>
            <a:r>
              <a:rPr lang="en-US" dirty="0"/>
              <a:t>brand name drugs</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aseline="0" dirty="0" smtClean="0">
                <a:solidFill>
                  <a:srgbClr val="202E6F"/>
                </a:solidFill>
              </a:rPr>
              <a:t>Patents terminology</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a:buNone/>
            </a:pPr>
            <a:r>
              <a:rPr lang="en-US" b="1" baseline="0" dirty="0" smtClean="0">
                <a:solidFill>
                  <a:srgbClr val="202E6F"/>
                </a:solidFill>
                <a:latin typeface="+mj-lt"/>
              </a:rPr>
              <a:t>PATENT</a:t>
            </a:r>
          </a:p>
          <a:p>
            <a:r>
              <a:rPr lang="en-US" baseline="0" dirty="0" smtClean="0">
                <a:solidFill>
                  <a:srgbClr val="202E6F"/>
                </a:solidFill>
                <a:latin typeface="+mj-lt"/>
              </a:rPr>
              <a:t>Granted by the U.S. Patent and Trademark Office (USPTO). </a:t>
            </a:r>
          </a:p>
          <a:p>
            <a:r>
              <a:rPr lang="en-US" baseline="0" dirty="0" smtClean="0">
                <a:solidFill>
                  <a:srgbClr val="202E6F"/>
                </a:solidFill>
                <a:latin typeface="+mj-lt"/>
              </a:rPr>
              <a:t>Gives the owner the right to exclude others from making, using, or selling an invention for a fixed period of time.</a:t>
            </a:r>
          </a:p>
          <a:p>
            <a:r>
              <a:rPr lang="en-US" baseline="0" dirty="0" smtClean="0">
                <a:solidFill>
                  <a:srgbClr val="202E6F"/>
                </a:solidFill>
                <a:latin typeface="+mj-lt"/>
              </a:rPr>
              <a:t>Requires that the details of the invention be made public.</a:t>
            </a:r>
          </a:p>
          <a:p>
            <a:pPr>
              <a:buNone/>
            </a:pPr>
            <a:r>
              <a:rPr lang="en-US" b="1" baseline="0" dirty="0" smtClean="0">
                <a:solidFill>
                  <a:srgbClr val="202E6F"/>
                </a:solidFill>
                <a:latin typeface="+mj-lt"/>
              </a:rPr>
              <a:t>PATENT LIFE or</a:t>
            </a:r>
            <a:r>
              <a:rPr lang="en-US" b="1" dirty="0" smtClean="0">
                <a:solidFill>
                  <a:srgbClr val="202E6F"/>
                </a:solidFill>
                <a:latin typeface="+mj-lt"/>
              </a:rPr>
              <a:t> PATENT TERM</a:t>
            </a:r>
            <a:endParaRPr lang="en-US" b="1" baseline="0" dirty="0" smtClean="0">
              <a:solidFill>
                <a:srgbClr val="202E6F"/>
              </a:solidFill>
              <a:latin typeface="+mj-lt"/>
            </a:endParaRPr>
          </a:p>
          <a:p>
            <a:r>
              <a:rPr lang="en-US" baseline="0" dirty="0" smtClean="0">
                <a:solidFill>
                  <a:srgbClr val="202E6F"/>
                </a:solidFill>
                <a:latin typeface="+mj-lt"/>
              </a:rPr>
              <a:t>The period of time during which a patent is in effect.  Currently 20 years, beginning on the date of application to the USPTO.</a:t>
            </a:r>
          </a:p>
          <a:p>
            <a:pPr>
              <a:buNone/>
            </a:pPr>
            <a:r>
              <a:rPr lang="en-US" b="1" baseline="0" dirty="0" smtClean="0">
                <a:solidFill>
                  <a:srgbClr val="202E6F"/>
                </a:solidFill>
                <a:latin typeface="+mj-lt"/>
              </a:rPr>
              <a:t>EFFECTIVE PATENT LIFE</a:t>
            </a:r>
          </a:p>
          <a:p>
            <a:r>
              <a:rPr lang="en-US" baseline="0" dirty="0" smtClean="0">
                <a:solidFill>
                  <a:srgbClr val="202E6F"/>
                </a:solidFill>
                <a:latin typeface="+mj-lt"/>
              </a:rPr>
              <a:t>Portion of the patent term that remains after clinical testing and FDA review.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202E6F"/>
                </a:solidFill>
              </a:rPr>
              <a:t>Intellectual Property Protection (IPP) Tactics</a:t>
            </a:r>
            <a:endParaRPr lang="en-US" sz="3200" baseline="0" dirty="0" smtClean="0">
              <a:solidFill>
                <a:srgbClr val="202E6F"/>
              </a:solidFill>
            </a:endParaRPr>
          </a:p>
        </p:txBody>
      </p:sp>
      <p:sp>
        <p:nvSpPr>
          <p:cNvPr id="3" name="Content Placeholder 2"/>
          <p:cNvSpPr>
            <a:spLocks noGrp="1"/>
          </p:cNvSpPr>
          <p:nvPr>
            <p:ph idx="1"/>
          </p:nvPr>
        </p:nvSpPr>
        <p:spPr>
          <a:xfrm>
            <a:off x="457200" y="1066800"/>
            <a:ext cx="8229600" cy="5410200"/>
          </a:xfrm>
        </p:spPr>
        <p:txBody>
          <a:bodyPr>
            <a:normAutofit/>
          </a:bodyPr>
          <a:lstStyle/>
          <a:p>
            <a:pPr>
              <a:buNone/>
            </a:pPr>
            <a:r>
              <a:rPr lang="en-US" b="1" dirty="0" smtClean="0">
                <a:solidFill>
                  <a:srgbClr val="202E6F"/>
                </a:solidFill>
              </a:rPr>
              <a:t>	</a:t>
            </a:r>
            <a:r>
              <a:rPr lang="en-US" dirty="0">
                <a:solidFill>
                  <a:srgbClr val="202E6F"/>
                </a:solidFill>
              </a:rPr>
              <a:t>As a drug’s patent nears </a:t>
            </a:r>
            <a:r>
              <a:rPr lang="en-US" dirty="0" smtClean="0">
                <a:solidFill>
                  <a:srgbClr val="202E6F"/>
                </a:solidFill>
              </a:rPr>
              <a:t>expiration</a:t>
            </a:r>
            <a:r>
              <a:rPr lang="en-US" dirty="0">
                <a:solidFill>
                  <a:srgbClr val="202E6F"/>
                </a:solidFill>
              </a:rPr>
              <a:t> </a:t>
            </a:r>
            <a:r>
              <a:rPr lang="en-US" dirty="0" smtClean="0">
                <a:solidFill>
                  <a:srgbClr val="202E6F"/>
                </a:solidFill>
              </a:rPr>
              <a:t>…</a:t>
            </a:r>
            <a:endParaRPr lang="en-US" b="1" dirty="0" smtClean="0">
              <a:solidFill>
                <a:srgbClr val="202E6F"/>
              </a:solidFill>
            </a:endParaRPr>
          </a:p>
          <a:p>
            <a:pPr>
              <a:buNone/>
            </a:pPr>
            <a:r>
              <a:rPr lang="en-US" b="1" dirty="0" smtClean="0">
                <a:solidFill>
                  <a:srgbClr val="202E6F"/>
                </a:solidFill>
              </a:rPr>
              <a:t>EVERGREENING</a:t>
            </a:r>
          </a:p>
          <a:p>
            <a:r>
              <a:rPr lang="en-US" dirty="0" smtClean="0">
                <a:solidFill>
                  <a:srgbClr val="202E6F"/>
                </a:solidFill>
              </a:rPr>
              <a:t>Patenting additional uses of a drug or a “purified” form of the drug.</a:t>
            </a:r>
          </a:p>
          <a:p>
            <a:pPr>
              <a:buNone/>
            </a:pPr>
            <a:r>
              <a:rPr lang="en-US" b="1" dirty="0">
                <a:solidFill>
                  <a:srgbClr val="202E6F"/>
                </a:solidFill>
              </a:rPr>
              <a:t>“PURIFIED” DRUG</a:t>
            </a:r>
          </a:p>
          <a:p>
            <a:r>
              <a:rPr lang="en-US" dirty="0">
                <a:solidFill>
                  <a:srgbClr val="202E6F"/>
                </a:solidFill>
              </a:rPr>
              <a:t>Alter a drug’s molecular structure, supposedly to enhance effectiveness or to reduce side effects and dangerous interactions.</a:t>
            </a:r>
          </a:p>
          <a:p>
            <a:pPr marL="0" indent="0">
              <a:buNone/>
            </a:pPr>
            <a:endParaRPr lang="en-US" dirty="0" smtClean="0">
              <a:solidFill>
                <a:srgbClr val="202E6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202E6F"/>
                </a:solidFill>
              </a:rPr>
              <a:t>Intellectual Property Protection (IPP) through the FDA</a:t>
            </a:r>
            <a:endParaRPr lang="en-US" sz="3200" baseline="0" dirty="0" smtClean="0">
              <a:solidFill>
                <a:srgbClr val="202E6F"/>
              </a:solidFill>
            </a:endParaRPr>
          </a:p>
        </p:txBody>
      </p:sp>
      <p:sp>
        <p:nvSpPr>
          <p:cNvPr id="3" name="Content Placeholder 2"/>
          <p:cNvSpPr>
            <a:spLocks noGrp="1"/>
          </p:cNvSpPr>
          <p:nvPr>
            <p:ph idx="1"/>
          </p:nvPr>
        </p:nvSpPr>
        <p:spPr>
          <a:xfrm>
            <a:off x="457200" y="1828800"/>
            <a:ext cx="8229600" cy="4648200"/>
          </a:xfrm>
        </p:spPr>
        <p:txBody>
          <a:bodyPr>
            <a:normAutofit/>
          </a:bodyPr>
          <a:lstStyle/>
          <a:p>
            <a:pPr>
              <a:buNone/>
            </a:pPr>
            <a:r>
              <a:rPr lang="en-US" b="1" baseline="0" dirty="0" smtClean="0">
                <a:solidFill>
                  <a:srgbClr val="202E6F"/>
                </a:solidFill>
                <a:latin typeface="+mj-lt"/>
              </a:rPr>
              <a:t>MARKET EXCLUSIVITY</a:t>
            </a:r>
          </a:p>
          <a:p>
            <a:r>
              <a:rPr lang="en-US" baseline="0" dirty="0" smtClean="0">
                <a:solidFill>
                  <a:srgbClr val="202E6F"/>
                </a:solidFill>
                <a:latin typeface="+mj-lt"/>
              </a:rPr>
              <a:t>A special form of IPP conferred only on qualifying prescription drugs.</a:t>
            </a:r>
          </a:p>
          <a:p>
            <a:r>
              <a:rPr lang="en-US" dirty="0" smtClean="0">
                <a:solidFill>
                  <a:srgbClr val="202E6F"/>
                </a:solidFill>
                <a:latin typeface="+mj-lt"/>
              </a:rPr>
              <a:t>P</a:t>
            </a:r>
            <a:r>
              <a:rPr lang="en-US" baseline="0" dirty="0" smtClean="0">
                <a:solidFill>
                  <a:srgbClr val="202E6F"/>
                </a:solidFill>
                <a:latin typeface="+mj-lt"/>
              </a:rPr>
              <a:t>revents the FDA from approving the same new use of a drug for a competing manufacturer for a specified period of time. </a:t>
            </a:r>
          </a:p>
          <a:p>
            <a:r>
              <a:rPr lang="en-US" baseline="0" dirty="0" smtClean="0">
                <a:solidFill>
                  <a:srgbClr val="202E6F"/>
                </a:solidFill>
                <a:latin typeface="+mj-lt"/>
              </a:rPr>
              <a:t>Sometimes called data exclusivity.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a:t>
            </a:r>
            <a:endParaRPr lang="en-US" dirty="0"/>
          </a:p>
        </p:txBody>
      </p:sp>
      <p:sp>
        <p:nvSpPr>
          <p:cNvPr id="3" name="Content Placeholder 2"/>
          <p:cNvSpPr>
            <a:spLocks noGrp="1"/>
          </p:cNvSpPr>
          <p:nvPr>
            <p:ph idx="1"/>
          </p:nvPr>
        </p:nvSpPr>
        <p:spPr/>
        <p:txBody>
          <a:bodyPr>
            <a:normAutofit fontScale="92500"/>
          </a:bodyPr>
          <a:lstStyle/>
          <a:p>
            <a:r>
              <a:rPr lang="en-US" dirty="0" smtClean="0"/>
              <a:t>1906 Pure Food and Drug Act.  </a:t>
            </a:r>
          </a:p>
          <a:p>
            <a:pPr lvl="1"/>
            <a:r>
              <a:rPr lang="en-US" dirty="0" smtClean="0"/>
              <a:t>"U.S.P." standard established for purity.  </a:t>
            </a:r>
          </a:p>
          <a:p>
            <a:pPr lvl="1"/>
            <a:r>
              <a:rPr lang="en-US" dirty="0" smtClean="0"/>
              <a:t>No safety or efficacy requirement.</a:t>
            </a:r>
          </a:p>
          <a:p>
            <a:pPr lvl="1"/>
            <a:r>
              <a:rPr lang="en-US" smtClean="0"/>
              <a:t>Required </a:t>
            </a:r>
            <a:r>
              <a:rPr lang="en-US" dirty="0" smtClean="0"/>
              <a:t>labeling of products containing certain specified drugs, including alcohol, cocaine, heroin, morphine, and cannabis</a:t>
            </a:r>
          </a:p>
          <a:p>
            <a:endParaRPr lang="en-US" dirty="0" smtClean="0"/>
          </a:p>
          <a:p>
            <a:r>
              <a:rPr lang="en-US" dirty="0" smtClean="0"/>
              <a:t>Upton Sinclair, </a:t>
            </a:r>
            <a:r>
              <a:rPr lang="en-US" i="1" dirty="0" smtClean="0"/>
              <a:t>The Jungle</a:t>
            </a:r>
            <a:r>
              <a:rPr lang="en-US" dirty="0" smtClean="0"/>
              <a:t>, 1906</a:t>
            </a:r>
          </a:p>
          <a:p>
            <a:pPr lvl="1"/>
            <a:r>
              <a:rPr lang="en-US" dirty="0" smtClean="0"/>
              <a:t>“I aimed for America's heart, but I hit its stomach.”</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a:t>
            </a:r>
            <a:endParaRPr lang="en-US" dirty="0"/>
          </a:p>
        </p:txBody>
      </p:sp>
      <p:sp>
        <p:nvSpPr>
          <p:cNvPr id="3" name="Content Placeholder 2"/>
          <p:cNvSpPr>
            <a:spLocks noGrp="1"/>
          </p:cNvSpPr>
          <p:nvPr>
            <p:ph idx="1"/>
          </p:nvPr>
        </p:nvSpPr>
        <p:spPr/>
        <p:txBody>
          <a:bodyPr>
            <a:normAutofit/>
          </a:bodyPr>
          <a:lstStyle/>
          <a:p>
            <a:r>
              <a:rPr lang="en-US" dirty="0" smtClean="0"/>
              <a:t>1938 Federal Food, Drug, and Cosmetics Act</a:t>
            </a:r>
          </a:p>
          <a:p>
            <a:r>
              <a:rPr lang="en-US" dirty="0" smtClean="0"/>
              <a:t>Created the Food and Drug Administration (FDA).  </a:t>
            </a:r>
          </a:p>
          <a:p>
            <a:r>
              <a:rPr lang="en-US" dirty="0" smtClean="0"/>
              <a:t>Marketing new drug has since required prior approval of New Drug Application (NDA).  </a:t>
            </a:r>
          </a:p>
          <a:p>
            <a:r>
              <a:rPr lang="en-US" dirty="0" smtClean="0"/>
              <a:t>Safety was the criterion for approval.</a:t>
            </a:r>
          </a:p>
          <a:p>
            <a:pPr lvl="1"/>
            <a:r>
              <a:rPr lang="en-US" dirty="0" smtClean="0"/>
              <a:t>1937 -- an elixir of Sulfanilamide dissolved in ethylene glycol killed over 100 children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Invention of modern drug marketing</a:t>
            </a:r>
            <a:endParaRPr lang="en-US" dirty="0"/>
          </a:p>
        </p:txBody>
      </p:sp>
      <p:sp>
        <p:nvSpPr>
          <p:cNvPr id="3" name="Content Placeholder 2"/>
          <p:cNvSpPr>
            <a:spLocks noGrp="1"/>
          </p:cNvSpPr>
          <p:nvPr>
            <p:ph idx="1"/>
          </p:nvPr>
        </p:nvSpPr>
        <p:spPr/>
        <p:txBody>
          <a:bodyPr/>
          <a:lstStyle/>
          <a:p>
            <a:r>
              <a:rPr lang="en-US" dirty="0" err="1" smtClean="0"/>
              <a:t>Aureomycin</a:t>
            </a:r>
            <a:r>
              <a:rPr lang="en-US" dirty="0" smtClean="0"/>
              <a:t> 1948 </a:t>
            </a:r>
          </a:p>
          <a:p>
            <a:pPr lvl="1"/>
            <a:r>
              <a:rPr lang="en-US" dirty="0" smtClean="0"/>
              <a:t>American Cyanamid</a:t>
            </a:r>
          </a:p>
          <a:p>
            <a:r>
              <a:rPr lang="en-US" smtClean="0"/>
              <a:t>Fawning </a:t>
            </a:r>
            <a:r>
              <a:rPr lang="en-US" dirty="0" smtClean="0"/>
              <a:t>ghost-written articles in magazines</a:t>
            </a:r>
          </a:p>
          <a:p>
            <a:r>
              <a:rPr lang="en-US" dirty="0" smtClean="0"/>
              <a:t>Direct mailings to doctors</a:t>
            </a:r>
          </a:p>
          <a:p>
            <a:r>
              <a:rPr lang="en-US" dirty="0" smtClean="0"/>
              <a:t>Samples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1962: Regulation tightened</a:t>
            </a:r>
            <a:endParaRPr lang="en-US" dirty="0"/>
          </a:p>
        </p:txBody>
      </p:sp>
      <p:sp>
        <p:nvSpPr>
          <p:cNvPr id="3" name="Content Placeholder 2"/>
          <p:cNvSpPr>
            <a:spLocks noGrp="1"/>
          </p:cNvSpPr>
          <p:nvPr>
            <p:ph idx="1"/>
          </p:nvPr>
        </p:nvSpPr>
        <p:spPr>
          <a:xfrm>
            <a:off x="457200" y="1219200"/>
            <a:ext cx="8229600" cy="5486400"/>
          </a:xfrm>
        </p:spPr>
        <p:txBody>
          <a:bodyPr>
            <a:normAutofit/>
          </a:bodyPr>
          <a:lstStyle/>
          <a:p>
            <a:pPr marL="457200" lvl="1" indent="0">
              <a:buNone/>
            </a:pPr>
            <a:endParaRPr lang="en-US" dirty="0" smtClean="0"/>
          </a:p>
        </p:txBody>
      </p:sp>
      <p:pic>
        <p:nvPicPr>
          <p:cNvPr id="4" name="Picture 3"/>
          <p:cNvPicPr>
            <a:picLocks noChangeAspect="1"/>
          </p:cNvPicPr>
          <p:nvPr/>
        </p:nvPicPr>
        <p:blipFill>
          <a:blip r:embed="rId3"/>
          <a:stretch>
            <a:fillRect/>
          </a:stretch>
        </p:blipFill>
        <p:spPr>
          <a:xfrm>
            <a:off x="228600" y="2667000"/>
            <a:ext cx="2032000" cy="3213100"/>
          </a:xfrm>
          <a:prstGeom prst="rect">
            <a:avLst/>
          </a:prstGeom>
        </p:spPr>
      </p:pic>
      <p:pic>
        <p:nvPicPr>
          <p:cNvPr id="8" name="Picture 7"/>
          <p:cNvPicPr>
            <a:picLocks noChangeAspect="1"/>
          </p:cNvPicPr>
          <p:nvPr/>
        </p:nvPicPr>
        <p:blipFill>
          <a:blip r:embed="rId4"/>
          <a:stretch>
            <a:fillRect/>
          </a:stretch>
        </p:blipFill>
        <p:spPr>
          <a:xfrm>
            <a:off x="2590800" y="1284860"/>
            <a:ext cx="5123075" cy="557314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1962: Regulation tightened</a:t>
            </a:r>
            <a:endParaRPr lang="en-US" dirty="0"/>
          </a:p>
        </p:txBody>
      </p:sp>
      <p:sp>
        <p:nvSpPr>
          <p:cNvPr id="3" name="Content Placeholder 2"/>
          <p:cNvSpPr>
            <a:spLocks noGrp="1"/>
          </p:cNvSpPr>
          <p:nvPr>
            <p:ph idx="1"/>
          </p:nvPr>
        </p:nvSpPr>
        <p:spPr>
          <a:xfrm>
            <a:off x="457200" y="1219200"/>
            <a:ext cx="8229600" cy="5486400"/>
          </a:xfrm>
        </p:spPr>
        <p:txBody>
          <a:bodyPr>
            <a:normAutofit fontScale="77500" lnSpcReduction="20000"/>
          </a:bodyPr>
          <a:lstStyle/>
          <a:p>
            <a:pPr lvl="1"/>
            <a:r>
              <a:rPr lang="en-US" dirty="0" smtClean="0"/>
              <a:t>1960-62 Thalidomide incident sparked the 1962 Kefauver-Harris Amendments</a:t>
            </a:r>
          </a:p>
          <a:p>
            <a:r>
              <a:rPr lang="en-US" dirty="0" smtClean="0"/>
              <a:t>Positive NDA approval required, no time limit</a:t>
            </a:r>
          </a:p>
          <a:p>
            <a:r>
              <a:rPr lang="en-US" dirty="0" smtClean="0"/>
              <a:t>Proof of efficacy required, in addition to proof of safety</a:t>
            </a:r>
          </a:p>
          <a:p>
            <a:r>
              <a:rPr lang="en-US" dirty="0" smtClean="0"/>
              <a:t>Retroactive efficacy proof required for post-1938 drugs </a:t>
            </a:r>
          </a:p>
          <a:p>
            <a:pPr lvl="1"/>
            <a:r>
              <a:rPr lang="en-US" dirty="0" smtClean="0"/>
              <a:t>Led to removals from market of about 90 senseless drugs, like antibiotics in combination.</a:t>
            </a:r>
          </a:p>
          <a:p>
            <a:r>
              <a:rPr lang="en-US" dirty="0" smtClean="0"/>
              <a:t>Clinical testing tightened</a:t>
            </a:r>
          </a:p>
          <a:p>
            <a:pPr lvl="1"/>
            <a:r>
              <a:rPr lang="en-US" dirty="0" smtClean="0"/>
              <a:t>animal tests first</a:t>
            </a:r>
          </a:p>
          <a:p>
            <a:pPr lvl="1"/>
            <a:r>
              <a:rPr lang="en-US" dirty="0" smtClean="0"/>
              <a:t>then IND (Investigational New Drug) application</a:t>
            </a:r>
          </a:p>
          <a:p>
            <a:pPr lvl="1"/>
            <a:r>
              <a:rPr lang="en-US" dirty="0" smtClean="0"/>
              <a:t>controlled clinical tests by qualified investigators</a:t>
            </a:r>
          </a:p>
          <a:p>
            <a:r>
              <a:rPr lang="en-US" dirty="0" smtClean="0"/>
              <a:t>Advertising restrictions</a:t>
            </a:r>
          </a:p>
          <a:p>
            <a:pPr lvl="1"/>
            <a:r>
              <a:rPr lang="en-US" dirty="0" smtClean="0"/>
              <a:t>generic name must appear</a:t>
            </a:r>
          </a:p>
          <a:p>
            <a:pPr lvl="1"/>
            <a:r>
              <a:rPr lang="en-US" dirty="0" smtClean="0"/>
              <a:t>side-effects and contraindications</a:t>
            </a:r>
          </a:p>
          <a:p>
            <a:pPr lvl="1"/>
            <a:r>
              <a:rPr lang="en-US" dirty="0" smtClean="0"/>
              <a:t>therapeutic claims cannot exceed evidence submitted to FDA</a:t>
            </a:r>
          </a:p>
        </p:txBody>
      </p:sp>
    </p:spTree>
    <p:extLst>
      <p:ext uri="{BB962C8B-B14F-4D97-AF65-F5344CB8AC3E}">
        <p14:creationId xmlns:p14="http://schemas.microsoft.com/office/powerpoint/2010/main" val="1860107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 on regulation</a:t>
            </a:r>
            <a:br>
              <a:rPr lang="en-US" dirty="0" smtClean="0"/>
            </a:br>
            <a:r>
              <a:rPr lang="en-US" dirty="0" smtClean="0"/>
              <a:t>began in late 1960s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New FDA process made pharmaceutical innovation more costly</a:t>
            </a:r>
          </a:p>
          <a:p>
            <a:r>
              <a:rPr lang="en-US" dirty="0" smtClean="0"/>
              <a:t>While reducing the future income stream by using up some of the patent years</a:t>
            </a:r>
          </a:p>
          <a:p>
            <a:r>
              <a:rPr lang="en-US" dirty="0" smtClean="0"/>
              <a:t>Drug prices determined by demand elasticity – what market will bear</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Alleged consequences of regulation’s cost and time</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 Promising drugs are not developed, or our access to them is delayed</a:t>
            </a:r>
          </a:p>
          <a:p>
            <a:r>
              <a:rPr lang="en-US" dirty="0" smtClean="0"/>
              <a:t>Oft-cited example:  benzodiazepine hypnotics.  </a:t>
            </a:r>
          </a:p>
          <a:p>
            <a:pPr lvl="1"/>
            <a:r>
              <a:rPr lang="en-US" dirty="0" smtClean="0"/>
              <a:t>Available in the U.S. 5 years after available in Europe.</a:t>
            </a:r>
          </a:p>
          <a:p>
            <a:pPr lvl="1"/>
            <a:r>
              <a:rPr lang="en-US" dirty="0" smtClean="0"/>
              <a:t>Estimate of 1200 deaths from reactions to barbiturates during those years that would not have happened had drugs of this class been available.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171450"/>
            <a:ext cx="9144000" cy="1143000"/>
          </a:xfrm>
        </p:spPr>
        <p:txBody>
          <a:bodyPr/>
          <a:lstStyle/>
          <a:p>
            <a:r>
              <a:rPr lang="en-US" smtClean="0"/>
              <a:t>Drug Companies’ Cost Structure</a:t>
            </a:r>
          </a:p>
        </p:txBody>
      </p:sp>
      <p:sp>
        <p:nvSpPr>
          <p:cNvPr id="107522" name="TextBox 2"/>
          <p:cNvSpPr txBox="1">
            <a:spLocks noChangeArrowheads="1"/>
          </p:cNvSpPr>
          <p:nvPr/>
        </p:nvSpPr>
        <p:spPr bwMode="auto">
          <a:xfrm>
            <a:off x="3387725" y="6253163"/>
            <a:ext cx="5756275" cy="338137"/>
          </a:xfrm>
          <a:prstGeom prst="rect">
            <a:avLst/>
          </a:prstGeom>
          <a:noFill/>
          <a:ln w="9525">
            <a:noFill/>
            <a:miter lim="800000"/>
            <a:headEnd/>
            <a:tailEnd/>
          </a:ln>
        </p:spPr>
        <p:txBody>
          <a:bodyPr anchor="ctr">
            <a:spAutoFit/>
          </a:bodyPr>
          <a:lstStyle/>
          <a:p>
            <a:pPr algn="r"/>
            <a:r>
              <a:rPr lang="en-US" sz="1600">
                <a:solidFill>
                  <a:schemeClr val="bg2"/>
                </a:solidFill>
                <a:latin typeface="Calibri" pitchFamily="34" charset="0"/>
              </a:rPr>
              <a:t>Source: Health Affairs 2001;20(5):136</a:t>
            </a:r>
          </a:p>
        </p:txBody>
      </p:sp>
      <p:grpSp>
        <p:nvGrpSpPr>
          <p:cNvPr id="107523" name="Group 8"/>
          <p:cNvGrpSpPr>
            <a:grpSpLocks/>
          </p:cNvGrpSpPr>
          <p:nvPr/>
        </p:nvGrpSpPr>
        <p:grpSpPr bwMode="auto">
          <a:xfrm>
            <a:off x="1250950" y="1163638"/>
            <a:ext cx="6838950" cy="4637087"/>
            <a:chOff x="1250900" y="1163117"/>
            <a:chExt cx="6839712" cy="4637836"/>
          </a:xfrm>
        </p:grpSpPr>
        <p:graphicFrame>
          <p:nvGraphicFramePr>
            <p:cNvPr id="107524" name="Chart 3"/>
            <p:cNvGraphicFramePr>
              <a:graphicFrameLocks/>
            </p:cNvGraphicFramePr>
            <p:nvPr/>
          </p:nvGraphicFramePr>
          <p:xfrm>
            <a:off x="1250900" y="1163117"/>
            <a:ext cx="6839712" cy="4637836"/>
          </p:xfrm>
          <a:graphic>
            <a:graphicData uri="http://schemas.openxmlformats.org/presentationml/2006/ole">
              <mc:AlternateContent xmlns:mc="http://schemas.openxmlformats.org/markup-compatibility/2006">
                <mc:Choice xmlns:v="urn:schemas-microsoft-com:vml" Requires="v">
                  <p:oleObj spid="_x0000_s1039" name="Chart" r:id="rId3" imgW="6840305" imgH="4639458" progId="Excel.Chart.8">
                    <p:embed/>
                  </p:oleObj>
                </mc:Choice>
                <mc:Fallback>
                  <p:oleObj name="Chart" r:id="rId3" imgW="6840305" imgH="463945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900" y="1163117"/>
                          <a:ext cx="6839712" cy="46378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25" name="TextBox 4"/>
            <p:cNvSpPr txBox="1">
              <a:spLocks noChangeArrowheads="1"/>
            </p:cNvSpPr>
            <p:nvPr/>
          </p:nvSpPr>
          <p:spPr bwMode="auto">
            <a:xfrm>
              <a:off x="2450589" y="2500578"/>
              <a:ext cx="2099465" cy="1015663"/>
            </a:xfrm>
            <a:prstGeom prst="rect">
              <a:avLst/>
            </a:prstGeom>
            <a:noFill/>
            <a:ln w="9525">
              <a:noFill/>
              <a:miter lim="800000"/>
              <a:headEnd/>
              <a:tailEnd/>
            </a:ln>
          </p:spPr>
          <p:txBody>
            <a:bodyPr>
              <a:spAutoFit/>
            </a:bodyPr>
            <a:lstStyle/>
            <a:p>
              <a:pPr algn="ctr"/>
              <a:r>
                <a:rPr lang="en-US" sz="2000">
                  <a:latin typeface="Franklin Gothic Medium" pitchFamily="34" charset="0"/>
                </a:rPr>
                <a:t>Marketing and Admin</a:t>
              </a:r>
            </a:p>
            <a:p>
              <a:pPr algn="ctr"/>
              <a:r>
                <a:rPr lang="en-US" sz="2000">
                  <a:latin typeface="Franklin Gothic Medium" pitchFamily="34" charset="0"/>
                </a:rPr>
                <a:t>35%</a:t>
              </a:r>
            </a:p>
          </p:txBody>
        </p:sp>
        <p:sp>
          <p:nvSpPr>
            <p:cNvPr id="107526" name="TextBox 6"/>
            <p:cNvSpPr txBox="1">
              <a:spLocks noChangeArrowheads="1"/>
            </p:cNvSpPr>
            <p:nvPr/>
          </p:nvSpPr>
          <p:spPr bwMode="auto">
            <a:xfrm>
              <a:off x="4643935" y="2500578"/>
              <a:ext cx="2078734" cy="707886"/>
            </a:xfrm>
            <a:prstGeom prst="rect">
              <a:avLst/>
            </a:prstGeom>
            <a:noFill/>
            <a:ln w="9525">
              <a:noFill/>
              <a:miter lim="800000"/>
              <a:headEnd/>
              <a:tailEnd/>
            </a:ln>
          </p:spPr>
          <p:txBody>
            <a:bodyPr>
              <a:spAutoFit/>
            </a:bodyPr>
            <a:lstStyle/>
            <a:p>
              <a:pPr algn="ctr"/>
              <a:r>
                <a:rPr lang="en-US" sz="2000">
                  <a:solidFill>
                    <a:schemeClr val="bg1"/>
                  </a:solidFill>
                  <a:latin typeface="Franklin Gothic Medium" pitchFamily="34" charset="0"/>
                </a:rPr>
                <a:t>Manufacturing</a:t>
              </a:r>
            </a:p>
            <a:p>
              <a:pPr algn="ctr"/>
              <a:r>
                <a:rPr lang="en-US" sz="2000">
                  <a:solidFill>
                    <a:schemeClr val="bg1"/>
                  </a:solidFill>
                  <a:latin typeface="Franklin Gothic Medium" pitchFamily="34" charset="0"/>
                </a:rPr>
                <a:t>27%</a:t>
              </a:r>
            </a:p>
          </p:txBody>
        </p:sp>
        <p:sp>
          <p:nvSpPr>
            <p:cNvPr id="107527" name="TextBox 7"/>
            <p:cNvSpPr txBox="1">
              <a:spLocks noChangeArrowheads="1"/>
            </p:cNvSpPr>
            <p:nvPr/>
          </p:nvSpPr>
          <p:spPr bwMode="auto">
            <a:xfrm>
              <a:off x="4828031" y="3773423"/>
              <a:ext cx="1916583" cy="1015663"/>
            </a:xfrm>
            <a:prstGeom prst="rect">
              <a:avLst/>
            </a:prstGeom>
            <a:noFill/>
            <a:ln w="9525">
              <a:noFill/>
              <a:miter lim="800000"/>
              <a:headEnd/>
              <a:tailEnd/>
            </a:ln>
          </p:spPr>
          <p:txBody>
            <a:bodyPr>
              <a:spAutoFit/>
            </a:bodyPr>
            <a:lstStyle/>
            <a:p>
              <a:pPr algn="ctr"/>
              <a:r>
                <a:rPr lang="en-US" sz="2000">
                  <a:solidFill>
                    <a:schemeClr val="bg1"/>
                  </a:solidFill>
                  <a:latin typeface="Franklin Gothic Medium" pitchFamily="34" charset="0"/>
                </a:rPr>
                <a:t>Profits </a:t>
              </a:r>
            </a:p>
            <a:p>
              <a:pPr algn="ctr"/>
              <a:r>
                <a:rPr lang="en-US" sz="2000">
                  <a:solidFill>
                    <a:schemeClr val="bg1"/>
                  </a:solidFill>
                  <a:latin typeface="Franklin Gothic Medium" pitchFamily="34" charset="0"/>
                </a:rPr>
                <a:t>(After Taxes)</a:t>
              </a:r>
            </a:p>
            <a:p>
              <a:pPr algn="ctr"/>
              <a:r>
                <a:rPr lang="en-US" sz="2000">
                  <a:solidFill>
                    <a:schemeClr val="bg1"/>
                  </a:solidFill>
                  <a:latin typeface="Franklin Gothic Medium" pitchFamily="34" charset="0"/>
                </a:rPr>
                <a:t>18%</a:t>
              </a:r>
            </a:p>
          </p:txBody>
        </p:sp>
        <p:sp>
          <p:nvSpPr>
            <p:cNvPr id="107528" name="TextBox 5"/>
            <p:cNvSpPr txBox="1">
              <a:spLocks noChangeArrowheads="1"/>
            </p:cNvSpPr>
            <p:nvPr/>
          </p:nvSpPr>
          <p:spPr bwMode="auto">
            <a:xfrm>
              <a:off x="3401568" y="4439107"/>
              <a:ext cx="958291" cy="707886"/>
            </a:xfrm>
            <a:prstGeom prst="rect">
              <a:avLst/>
            </a:prstGeom>
            <a:noFill/>
            <a:ln w="9525">
              <a:noFill/>
              <a:miter lim="800000"/>
              <a:headEnd/>
              <a:tailEnd/>
            </a:ln>
          </p:spPr>
          <p:txBody>
            <a:bodyPr>
              <a:spAutoFit/>
            </a:bodyPr>
            <a:lstStyle/>
            <a:p>
              <a:pPr algn="ctr"/>
              <a:r>
                <a:rPr lang="en-US" sz="2000">
                  <a:solidFill>
                    <a:schemeClr val="bg1"/>
                  </a:solidFill>
                  <a:latin typeface="Franklin Gothic Medium" pitchFamily="34" charset="0"/>
                </a:rPr>
                <a:t>R&amp;D</a:t>
              </a:r>
            </a:p>
            <a:p>
              <a:pPr algn="ctr"/>
              <a:r>
                <a:rPr lang="en-US" sz="2000">
                  <a:solidFill>
                    <a:schemeClr val="bg1"/>
                  </a:solidFill>
                  <a:latin typeface="Franklin Gothic Medium" pitchFamily="34" charset="0"/>
                </a:rPr>
                <a:t>13%</a:t>
              </a:r>
            </a:p>
          </p:txBody>
        </p:sp>
      </p:grpSp>
      <p:sp>
        <p:nvSpPr>
          <p:cNvPr id="10" name="TextBox 2"/>
          <p:cNvSpPr txBox="1">
            <a:spLocks noChangeArrowheads="1"/>
          </p:cNvSpPr>
          <p:nvPr/>
        </p:nvSpPr>
        <p:spPr bwMode="auto">
          <a:xfrm>
            <a:off x="1828800" y="5943600"/>
            <a:ext cx="5756275" cy="338137"/>
          </a:xfrm>
          <a:prstGeom prst="rect">
            <a:avLst/>
          </a:prstGeom>
          <a:noFill/>
          <a:ln w="9525">
            <a:noFill/>
            <a:miter lim="800000"/>
            <a:headEnd/>
            <a:tailEnd/>
          </a:ln>
        </p:spPr>
        <p:txBody>
          <a:bodyPr anchor="ctr">
            <a:spAutoFit/>
          </a:bodyPr>
          <a:lstStyle/>
          <a:p>
            <a:pPr algn="r"/>
            <a:r>
              <a:rPr lang="en-US" sz="1600" dirty="0">
                <a:solidFill>
                  <a:schemeClr val="bg2">
                    <a:lumMod val="25000"/>
                  </a:schemeClr>
                </a:solidFill>
                <a:latin typeface="Calibri" pitchFamily="34" charset="0"/>
              </a:rPr>
              <a:t>Source: Health Affairs 2001;20(5):136</a:t>
            </a:r>
          </a:p>
        </p:txBody>
      </p:sp>
    </p:spTree>
    <p:extLst>
      <p:ext uri="{BB962C8B-B14F-4D97-AF65-F5344CB8AC3E}">
        <p14:creationId xmlns:p14="http://schemas.microsoft.com/office/powerpoint/2010/main" val="3259739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Hatch-Waxman Act</a:t>
            </a:r>
            <a:endParaRPr lang="en-US" dirty="0"/>
          </a:p>
        </p:txBody>
      </p:sp>
      <p:sp>
        <p:nvSpPr>
          <p:cNvPr id="3" name="Content Placeholder 2"/>
          <p:cNvSpPr>
            <a:spLocks noGrp="1"/>
          </p:cNvSpPr>
          <p:nvPr>
            <p:ph idx="1"/>
          </p:nvPr>
        </p:nvSpPr>
        <p:spPr/>
        <p:txBody>
          <a:bodyPr>
            <a:normAutofit lnSpcReduction="10000"/>
          </a:bodyPr>
          <a:lstStyle/>
          <a:p>
            <a:r>
              <a:rPr lang="en-US" dirty="0" smtClean="0"/>
              <a:t>The Drug Price Competition and Patent Term Restoration Act of 1984</a:t>
            </a:r>
          </a:p>
          <a:p>
            <a:r>
              <a:rPr lang="en-US" dirty="0" smtClean="0"/>
              <a:t>Generics can win FDA approval by submitting bioequivalence studies, as opposed to clinical trials data. </a:t>
            </a:r>
          </a:p>
          <a:p>
            <a:r>
              <a:rPr lang="en-US" dirty="0" smtClean="0"/>
              <a:t>Grants patented drugs up to 5 years of additional marketing exclusivity to make up for the time consumed by the clinical trials and approval process.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Prescription Drug User Fee Act (PDUFA)</a:t>
            </a:r>
            <a:endParaRPr lang="en-US" dirty="0"/>
          </a:p>
        </p:txBody>
      </p:sp>
      <p:sp>
        <p:nvSpPr>
          <p:cNvPr id="3" name="Content Placeholder 2"/>
          <p:cNvSpPr>
            <a:spLocks noGrp="1"/>
          </p:cNvSpPr>
          <p:nvPr>
            <p:ph idx="1"/>
          </p:nvPr>
        </p:nvSpPr>
        <p:spPr/>
        <p:txBody>
          <a:bodyPr/>
          <a:lstStyle/>
          <a:p>
            <a:r>
              <a:rPr lang="en-US" dirty="0" smtClean="0"/>
              <a:t>Enacted 1992, renewed in 1997, 2002, 2007.</a:t>
            </a:r>
          </a:p>
          <a:p>
            <a:r>
              <a:rPr lang="en-US" dirty="0" smtClean="0"/>
              <a:t>FDA can collect fees from companies that produce certain human drug and biological products to help pay for reviewers.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42950"/>
            <a:ext cx="9191625"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29346" y="0"/>
            <a:ext cx="888530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0"/>
            <a:ext cx="4981575" cy="5915025"/>
          </a:xfrm>
          <a:prstGeom prst="rect">
            <a:avLst/>
          </a:prstGeom>
          <a:noFill/>
          <a:ln w="9525">
            <a:noFill/>
            <a:miter lim="800000"/>
            <a:headEnd/>
            <a:tailEnd/>
          </a:ln>
        </p:spPr>
      </p:pic>
      <p:sp>
        <p:nvSpPr>
          <p:cNvPr id="7" name="Content Placeholder 6"/>
          <p:cNvSpPr>
            <a:spLocks noGrp="1"/>
          </p:cNvSpPr>
          <p:nvPr>
            <p:ph sz="half" idx="2"/>
          </p:nvPr>
        </p:nvSpPr>
        <p:spPr>
          <a:xfrm>
            <a:off x="5029200" y="228600"/>
            <a:ext cx="3657600" cy="5897563"/>
          </a:xfrm>
        </p:spPr>
        <p:txBody>
          <a:bodyPr>
            <a:normAutofit fontScale="77500" lnSpcReduction="20000"/>
          </a:bodyPr>
          <a:lstStyle/>
          <a:p>
            <a:r>
              <a:rPr lang="en-US" dirty="0" smtClean="0"/>
              <a:t>NEW FORMULATION: new dosage or new formulation of active ingredients for drug already on the market.</a:t>
            </a:r>
          </a:p>
          <a:p>
            <a:r>
              <a:rPr lang="en-US" dirty="0" smtClean="0"/>
              <a:t>NEW COMBINATION: drug containing two or more compounds which have been marketed before, but not together as one.</a:t>
            </a:r>
          </a:p>
          <a:p>
            <a:r>
              <a:rPr lang="en-US" dirty="0" smtClean="0"/>
              <a:t>NEW MANUFACTURER: company creating product with the same active ingredients or formulation as another manufacturer.</a:t>
            </a:r>
          </a:p>
          <a:p>
            <a:r>
              <a:rPr lang="en-US" dirty="0" smtClean="0"/>
              <a:t>NEW MOLECULAR ENTITY: compound which has never been sold before in the U.S.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328739"/>
            <a:ext cx="9163826" cy="4157662"/>
          </a:xfrm>
          <a:prstGeom prst="rect">
            <a:avLst/>
          </a:prstGeom>
          <a:noFill/>
          <a:ln w="9525">
            <a:noFill/>
            <a:miter lim="800000"/>
            <a:headEnd/>
            <a:tailEnd/>
          </a:ln>
        </p:spPr>
      </p:pic>
      <p:sp>
        <p:nvSpPr>
          <p:cNvPr id="6" name="TextBox 5"/>
          <p:cNvSpPr txBox="1"/>
          <p:nvPr/>
        </p:nvSpPr>
        <p:spPr>
          <a:xfrm>
            <a:off x="1676400" y="304800"/>
            <a:ext cx="6019800" cy="584775"/>
          </a:xfrm>
          <a:prstGeom prst="rect">
            <a:avLst/>
          </a:prstGeom>
          <a:noFill/>
        </p:spPr>
        <p:txBody>
          <a:bodyPr wrap="square" rtlCol="0">
            <a:spAutoFit/>
          </a:bodyPr>
          <a:lstStyle/>
          <a:p>
            <a:r>
              <a:rPr lang="en-US" sz="3200" dirty="0" smtClean="0"/>
              <a:t>Oligopoly in certain drug markets</a:t>
            </a: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437724" y="1"/>
            <a:ext cx="6258476" cy="6846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BiDil</a:t>
            </a:r>
            <a:endParaRPr lang="en-US" dirty="0"/>
          </a:p>
        </p:txBody>
      </p:sp>
      <p:sp>
        <p:nvSpPr>
          <p:cNvPr id="3" name="Content Placeholder 2"/>
          <p:cNvSpPr>
            <a:spLocks noGrp="1"/>
          </p:cNvSpPr>
          <p:nvPr>
            <p:ph idx="1"/>
          </p:nvPr>
        </p:nvSpPr>
        <p:spPr/>
        <p:txBody>
          <a:bodyPr/>
          <a:lstStyle/>
          <a:p>
            <a:r>
              <a:rPr lang="en-US" dirty="0" smtClean="0">
                <a:hlinkClick r:id="rId2"/>
              </a:rPr>
              <a:t>http://en.wikipedia.org/wiki/Isosorbide_dinitrate/hydralazine</a:t>
            </a:r>
            <a:endParaRPr lang="en-US" dirty="0" smtClean="0"/>
          </a:p>
          <a:p>
            <a:r>
              <a:rPr lang="en-US" dirty="0" smtClean="0">
                <a:hlinkClick r:id="rId3"/>
              </a:rPr>
              <a:t>http://www.nitromed.com/</a:t>
            </a:r>
            <a:r>
              <a:rPr lang="en-US" dirty="0" smtClean="0"/>
              <a:t> </a:t>
            </a:r>
          </a:p>
          <a:p>
            <a:endParaRPr lang="en-US" dirty="0"/>
          </a:p>
          <a:p>
            <a:r>
              <a:rPr lang="en-US" dirty="0" smtClean="0"/>
              <a:t>Patented use – prescription to African-Americans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Neurontin</a:t>
            </a:r>
            <a:r>
              <a:rPr lang="en-US" dirty="0" smtClean="0"/>
              <a:t> -- promotion of off-label uses. Cultivating doctors.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1997-2004 Fraud/Civil Fines </a:t>
            </a:r>
            <a:br>
              <a:rPr lang="en-US" dirty="0" smtClean="0"/>
            </a:br>
            <a:r>
              <a:rPr lang="en-US" dirty="0" smtClean="0"/>
              <a:t>Against Drug Firms</a:t>
            </a:r>
            <a:endParaRPr lang="en-US" dirty="0"/>
          </a:p>
        </p:txBody>
      </p:sp>
      <p:sp>
        <p:nvSpPr>
          <p:cNvPr id="60418" name="TextBox 2"/>
          <p:cNvSpPr txBox="1">
            <a:spLocks noChangeArrowheads="1"/>
          </p:cNvSpPr>
          <p:nvPr/>
        </p:nvSpPr>
        <p:spPr bwMode="auto">
          <a:xfrm>
            <a:off x="3387725" y="6099175"/>
            <a:ext cx="5756275" cy="646113"/>
          </a:xfrm>
          <a:prstGeom prst="rect">
            <a:avLst/>
          </a:prstGeom>
          <a:noFill/>
          <a:ln w="9525">
            <a:noFill/>
            <a:miter lim="800000"/>
            <a:headEnd/>
            <a:tailEnd/>
          </a:ln>
        </p:spPr>
        <p:txBody>
          <a:bodyPr anchor="ctr">
            <a:spAutoFit/>
          </a:bodyPr>
          <a:lstStyle/>
          <a:p>
            <a:pPr algn="r"/>
            <a:r>
              <a:rPr lang="en-US" sz="1200">
                <a:solidFill>
                  <a:schemeClr val="bg2"/>
                </a:solidFill>
                <a:latin typeface="Franklin Gothic Book" pitchFamily="34" charset="0"/>
              </a:rPr>
              <a:t>Sources: NYT 7/30/97, 10/10/99, 1/20/00, 2/4/00, 5/18/02, 4/17/03, 8/30/06, 5/11/07, 9/3/09; Mod HCr 3/25/96, 3/3/97, 10/8/01, 6/30/08, 10/1/10, 10/27/10; Nation 4/7/97; DHHS IG; Phil Inq 7/30/04; USA Today 5/14/04                  </a:t>
            </a:r>
          </a:p>
        </p:txBody>
      </p:sp>
      <p:graphicFrame>
        <p:nvGraphicFramePr>
          <p:cNvPr id="4" name="Diagram 3"/>
          <p:cNvGraphicFramePr/>
          <p:nvPr/>
        </p:nvGraphicFramePr>
        <p:xfrm>
          <a:off x="242619" y="1382376"/>
          <a:ext cx="2740763" cy="88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3244899" y="1382376"/>
          <a:ext cx="2740763" cy="8853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p:cNvGraphicFramePr/>
          <p:nvPr/>
        </p:nvGraphicFramePr>
        <p:xfrm>
          <a:off x="6247179" y="1382376"/>
          <a:ext cx="2740763" cy="8853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agram 13"/>
          <p:cNvGraphicFramePr/>
          <p:nvPr/>
        </p:nvGraphicFramePr>
        <p:xfrm>
          <a:off x="242619" y="2314760"/>
          <a:ext cx="2740763" cy="88534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5" name="Diagram 14"/>
          <p:cNvGraphicFramePr/>
          <p:nvPr/>
        </p:nvGraphicFramePr>
        <p:xfrm>
          <a:off x="3244899" y="2314760"/>
          <a:ext cx="2740763" cy="88534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6" name="Diagram 15"/>
          <p:cNvGraphicFramePr/>
          <p:nvPr/>
        </p:nvGraphicFramePr>
        <p:xfrm>
          <a:off x="6247179" y="2314760"/>
          <a:ext cx="2740763" cy="88534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8" name="Diagram 17"/>
          <p:cNvGraphicFramePr/>
          <p:nvPr/>
        </p:nvGraphicFramePr>
        <p:xfrm>
          <a:off x="242619" y="3247144"/>
          <a:ext cx="2740763" cy="885342"/>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9" name="Diagram 18"/>
          <p:cNvGraphicFramePr/>
          <p:nvPr/>
        </p:nvGraphicFramePr>
        <p:xfrm>
          <a:off x="3244899" y="3247144"/>
          <a:ext cx="2740763" cy="885342"/>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20" name="Diagram 19"/>
          <p:cNvGraphicFramePr/>
          <p:nvPr/>
        </p:nvGraphicFramePr>
        <p:xfrm>
          <a:off x="6247179" y="3247144"/>
          <a:ext cx="2740763" cy="885342"/>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22" name="Diagram 21"/>
          <p:cNvGraphicFramePr/>
          <p:nvPr/>
        </p:nvGraphicFramePr>
        <p:xfrm>
          <a:off x="242619" y="4179528"/>
          <a:ext cx="2740763" cy="885342"/>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23" name="Diagram 22"/>
          <p:cNvGraphicFramePr/>
          <p:nvPr/>
        </p:nvGraphicFramePr>
        <p:xfrm>
          <a:off x="3244899" y="4179528"/>
          <a:ext cx="2740763" cy="885342"/>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graphicFrame>
        <p:nvGraphicFramePr>
          <p:cNvPr id="24" name="Diagram 23"/>
          <p:cNvGraphicFramePr/>
          <p:nvPr/>
        </p:nvGraphicFramePr>
        <p:xfrm>
          <a:off x="6247179" y="4179528"/>
          <a:ext cx="2740763" cy="885342"/>
        </p:xfrm>
        <a:graphic>
          <a:graphicData uri="http://schemas.openxmlformats.org/drawingml/2006/diagram">
            <dgm:relIds xmlns:dgm="http://schemas.openxmlformats.org/drawingml/2006/diagram" xmlns:r="http://schemas.openxmlformats.org/officeDocument/2006/relationships" r:dm="rId57" r:lo="rId58" r:qs="rId59" r:cs="rId60"/>
          </a:graphicData>
        </a:graphic>
      </p:graphicFrame>
      <p:graphicFrame>
        <p:nvGraphicFramePr>
          <p:cNvPr id="26" name="Diagram 25"/>
          <p:cNvGraphicFramePr/>
          <p:nvPr/>
        </p:nvGraphicFramePr>
        <p:xfrm>
          <a:off x="242619" y="5111912"/>
          <a:ext cx="2740763" cy="885342"/>
        </p:xfrm>
        <a:graphic>
          <a:graphicData uri="http://schemas.openxmlformats.org/drawingml/2006/diagram">
            <dgm:relIds xmlns:dgm="http://schemas.openxmlformats.org/drawingml/2006/diagram" xmlns:r="http://schemas.openxmlformats.org/officeDocument/2006/relationships" r:dm="rId62" r:lo="rId63" r:qs="rId64" r:cs="rId65"/>
          </a:graphicData>
        </a:graphic>
      </p:graphicFrame>
      <p:graphicFrame>
        <p:nvGraphicFramePr>
          <p:cNvPr id="27" name="Diagram 26"/>
          <p:cNvGraphicFramePr/>
          <p:nvPr/>
        </p:nvGraphicFramePr>
        <p:xfrm>
          <a:off x="3244899" y="5111912"/>
          <a:ext cx="2740763" cy="885342"/>
        </p:xfrm>
        <a:graphic>
          <a:graphicData uri="http://schemas.openxmlformats.org/drawingml/2006/diagram">
            <dgm:relIds xmlns:dgm="http://schemas.openxmlformats.org/drawingml/2006/diagram" xmlns:r="http://schemas.openxmlformats.org/officeDocument/2006/relationships" r:dm="rId67" r:lo="rId68" r:qs="rId69" r:cs="rId70"/>
          </a:graphicData>
        </a:graphic>
      </p:graphicFrame>
      <p:graphicFrame>
        <p:nvGraphicFramePr>
          <p:cNvPr id="28" name="Diagram 27"/>
          <p:cNvGraphicFramePr/>
          <p:nvPr/>
        </p:nvGraphicFramePr>
        <p:xfrm>
          <a:off x="6247179" y="5111912"/>
          <a:ext cx="2740763" cy="885342"/>
        </p:xfrm>
        <a:graphic>
          <a:graphicData uri="http://schemas.openxmlformats.org/drawingml/2006/diagram">
            <dgm:relIds xmlns:dgm="http://schemas.openxmlformats.org/drawingml/2006/diagram" xmlns:r="http://schemas.openxmlformats.org/officeDocument/2006/relationships" r:dm="rId72" r:lo="rId73" r:qs="rId74" r:cs="rId75"/>
          </a:graphicData>
        </a:graphic>
      </p:graphicFrame>
      <p:sp>
        <p:nvSpPr>
          <p:cNvPr id="21" name="TextBox 2"/>
          <p:cNvSpPr txBox="1">
            <a:spLocks noChangeArrowheads="1"/>
          </p:cNvSpPr>
          <p:nvPr/>
        </p:nvSpPr>
        <p:spPr bwMode="auto">
          <a:xfrm>
            <a:off x="3387725" y="6174959"/>
            <a:ext cx="5756275" cy="646113"/>
          </a:xfrm>
          <a:prstGeom prst="rect">
            <a:avLst/>
          </a:prstGeom>
          <a:noFill/>
          <a:ln w="9525">
            <a:noFill/>
            <a:miter lim="800000"/>
            <a:headEnd/>
            <a:tailEnd/>
          </a:ln>
        </p:spPr>
        <p:txBody>
          <a:bodyPr anchor="ctr">
            <a:spAutoFit/>
          </a:bodyPr>
          <a:lstStyle/>
          <a:p>
            <a:pPr algn="r"/>
            <a:r>
              <a:rPr lang="en-US" sz="1200">
                <a:solidFill>
                  <a:schemeClr val="bg2">
                    <a:lumMod val="25000"/>
                  </a:schemeClr>
                </a:solidFill>
                <a:latin typeface="Franklin Gothic Book" pitchFamily="34" charset="0"/>
              </a:rPr>
              <a:t>Sources: NYT 7/30/97, 10/10/99, 1/20/00, 2/4/00, 5/18/02, 4/17/03, 8/30/06, 5/11/07, 9/3/09; Mod HCr 3/25/96, 3/3/97, 10/8/01, 6/30/08, 10/1/10, 10/27/10; Nation 4/7/97; DHHS IG; Phil Inq 7/30/04; USA Today 5/14/04                  </a:t>
            </a:r>
          </a:p>
        </p:txBody>
      </p:sp>
    </p:spTree>
    <p:extLst>
      <p:ext uri="{BB962C8B-B14F-4D97-AF65-F5344CB8AC3E}">
        <p14:creationId xmlns:p14="http://schemas.microsoft.com/office/powerpoint/2010/main" val="350171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Graphic spid="14" grpId="0">
        <p:bldAsOne/>
      </p:bldGraphic>
      <p:bldGraphic spid="15" grpId="0">
        <p:bldAsOne/>
      </p:bldGraphic>
      <p:bldGraphic spid="16" grpId="0">
        <p:bldAsOne/>
      </p:bldGraphic>
      <p:bldGraphic spid="18" grpId="0">
        <p:bldAsOne/>
      </p:bldGraphic>
      <p:bldGraphic spid="19" grpId="0">
        <p:bldAsOne/>
      </p:bldGraphic>
      <p:bldGraphic spid="20" grpId="0">
        <p:bldAsOne/>
      </p:bldGraphic>
      <p:bldGraphic spid="22" grpId="0">
        <p:bldAsOne/>
      </p:bldGraphic>
      <p:bldGraphic spid="23" grpId="0">
        <p:bldAsOne/>
      </p:bldGraphic>
      <p:bldGraphic spid="24" grpId="0">
        <p:bldAsOne/>
      </p:bldGraphic>
      <p:bldGraphic spid="26" grpId="0">
        <p:bldAsOne/>
      </p:bldGraphic>
      <p:bldGraphic spid="27" grpId="0">
        <p:bldAsOne/>
      </p:bldGraphic>
      <p:bldGraphic spid="2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brand-name drug prices so much higher than production cost?</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WRONG:  Industry passes R&amp;D cost on in the price. </a:t>
            </a:r>
          </a:p>
          <a:p>
            <a:r>
              <a:rPr lang="en-US" dirty="0" smtClean="0"/>
              <a:t>RIGHT:  Demand determines the price.  Industry spends on R&amp;D to create drugs that can be sold at a high price. </a:t>
            </a:r>
            <a:endParaRPr lang="en-US" dirty="0"/>
          </a:p>
        </p:txBody>
      </p:sp>
    </p:spTree>
    <p:extLst>
      <p:ext uri="{BB962C8B-B14F-4D97-AF65-F5344CB8AC3E}">
        <p14:creationId xmlns:p14="http://schemas.microsoft.com/office/powerpoint/2010/main" val="41384465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Angell          and       </a:t>
            </a:r>
            <a:r>
              <a:rPr lang="en-US" dirty="0" err="1" smtClean="0"/>
              <a:t>Gladwell</a:t>
            </a:r>
            <a:endParaRPr lang="en-US" dirty="0"/>
          </a:p>
        </p:txBody>
      </p:sp>
      <p:sp>
        <p:nvSpPr>
          <p:cNvPr id="5" name="Content Placeholder 4"/>
          <p:cNvSpPr>
            <a:spLocks noGrp="1"/>
          </p:cNvSpPr>
          <p:nvPr>
            <p:ph sz="half" idx="1"/>
          </p:nvPr>
        </p:nvSpPr>
        <p:spPr/>
        <p:txBody>
          <a:bodyPr>
            <a:normAutofit/>
          </a:bodyPr>
          <a:lstStyle/>
          <a:p>
            <a:r>
              <a:rPr lang="en-US" dirty="0" smtClean="0"/>
              <a:t>Outrageous prices for me-too drugs</a:t>
            </a:r>
          </a:p>
          <a:p>
            <a:r>
              <a:rPr lang="en-US" dirty="0" err="1" smtClean="0"/>
              <a:t>Vioxx</a:t>
            </a:r>
            <a:r>
              <a:rPr lang="en-US" dirty="0" smtClean="0"/>
              <a:t> as example of unneeded heavily-promoted drug</a:t>
            </a:r>
          </a:p>
          <a:p>
            <a:r>
              <a:rPr lang="en-US" dirty="0" smtClean="0"/>
              <a:t>Reforms needed to get rid of conflict of interest affecting doctors and regulators</a:t>
            </a:r>
          </a:p>
          <a:p>
            <a:endParaRPr lang="en-US" dirty="0" smtClean="0"/>
          </a:p>
          <a:p>
            <a:endParaRPr lang="en-US" dirty="0"/>
          </a:p>
        </p:txBody>
      </p:sp>
      <p:sp>
        <p:nvSpPr>
          <p:cNvPr id="6" name="Content Placeholder 5"/>
          <p:cNvSpPr>
            <a:spLocks noGrp="1"/>
          </p:cNvSpPr>
          <p:nvPr>
            <p:ph sz="half" idx="2"/>
          </p:nvPr>
        </p:nvSpPr>
        <p:spPr/>
        <p:txBody>
          <a:bodyPr>
            <a:normAutofit/>
          </a:bodyPr>
          <a:lstStyle/>
          <a:p>
            <a:r>
              <a:rPr lang="en-US" dirty="0" smtClean="0"/>
              <a:t>It's volume, not price.</a:t>
            </a:r>
          </a:p>
          <a:p>
            <a:pPr lvl="1"/>
            <a:r>
              <a:rPr lang="en-US" dirty="0" smtClean="0"/>
              <a:t>Generics are cheaper here.</a:t>
            </a:r>
          </a:p>
          <a:p>
            <a:r>
              <a:rPr lang="en-US" dirty="0" smtClean="0"/>
              <a:t>Docs -- knowledgeable professionals acting as patients’ agents -- prescribed it. </a:t>
            </a:r>
          </a:p>
          <a:p>
            <a:r>
              <a:rPr lang="en-US" dirty="0" smtClean="0"/>
              <a:t>Benefits managers will solve it.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219200"/>
            <a:ext cx="9144000" cy="2361838"/>
          </a:xfrm>
          <a:prstGeom prst="rect">
            <a:avLst/>
          </a:prstGeom>
          <a:noFill/>
          <a:ln w="9525">
            <a:noFill/>
            <a:miter lim="800000"/>
            <a:headEnd/>
            <a:tailEnd/>
          </a:ln>
        </p:spPr>
      </p:pic>
      <p:sp>
        <p:nvSpPr>
          <p:cNvPr id="3" name="TextBox 2"/>
          <p:cNvSpPr txBox="1"/>
          <p:nvPr/>
        </p:nvSpPr>
        <p:spPr>
          <a:xfrm>
            <a:off x="2057400" y="533400"/>
            <a:ext cx="4191000" cy="584775"/>
          </a:xfrm>
          <a:prstGeom prst="rect">
            <a:avLst/>
          </a:prstGeom>
          <a:noFill/>
        </p:spPr>
        <p:txBody>
          <a:bodyPr wrap="square" rtlCol="0">
            <a:spAutoFit/>
          </a:bodyPr>
          <a:lstStyle/>
          <a:p>
            <a:r>
              <a:rPr lang="en-US" sz="3200" dirty="0" smtClean="0"/>
              <a:t>Free riders?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256838545"/>
              </p:ext>
            </p:extLst>
          </p:nvPr>
        </p:nvGraphicFramePr>
        <p:xfrm>
          <a:off x="1752600" y="4724400"/>
          <a:ext cx="5537200" cy="1371600"/>
        </p:xfrm>
        <a:graphic>
          <a:graphicData uri="http://schemas.openxmlformats.org/drawingml/2006/table">
            <a:tbl>
              <a:tblPr/>
              <a:tblGrid>
                <a:gridCol w="1384300"/>
                <a:gridCol w="1384300"/>
                <a:gridCol w="1384300"/>
                <a:gridCol w="1384300"/>
              </a:tblGrid>
              <a:tr h="457200">
                <a:tc>
                  <a:txBody>
                    <a:bodyPr/>
                    <a:lstStyle/>
                    <a:p>
                      <a:pPr algn="l" fontAlgn="b"/>
                      <a:r>
                        <a:rPr lang="en-US" sz="2800" b="0" i="0" u="none" strike="noStrike">
                          <a:solidFill>
                            <a:srgbClr val="000000"/>
                          </a:solidFill>
                          <a:latin typeface="Calibri"/>
                        </a:rPr>
                        <a:t>In 2003</a:t>
                      </a:r>
                    </a:p>
                  </a:txBody>
                  <a:tcPr marL="9525" marR="9525" marT="9525" marB="0" anchor="b">
                    <a:lnL>
                      <a:noFill/>
                    </a:lnL>
                    <a:lnR>
                      <a:noFill/>
                    </a:lnR>
                    <a:lnT>
                      <a:noFill/>
                    </a:lnT>
                    <a:lnB>
                      <a:noFill/>
                    </a:lnB>
                  </a:tcPr>
                </a:tc>
                <a:tc>
                  <a:txBody>
                    <a:bodyPr/>
                    <a:lstStyle/>
                    <a:p>
                      <a:pPr algn="l" fontAlgn="b"/>
                      <a:r>
                        <a:rPr lang="en-US" sz="2800" b="0" i="0" u="none" strike="noStrike">
                          <a:solidFill>
                            <a:srgbClr val="000000"/>
                          </a:solidFill>
                          <a:latin typeface="Calibri"/>
                        </a:rPr>
                        <a:t>Sales</a:t>
                      </a:r>
                    </a:p>
                  </a:txBody>
                  <a:tcPr marL="9525" marR="9525" marT="9525" marB="0" anchor="b">
                    <a:lnL>
                      <a:noFill/>
                    </a:lnL>
                    <a:lnR>
                      <a:noFill/>
                    </a:lnR>
                    <a:lnT>
                      <a:noFill/>
                    </a:lnT>
                    <a:lnB>
                      <a:noFill/>
                    </a:lnB>
                  </a:tcPr>
                </a:tc>
                <a:tc>
                  <a:txBody>
                    <a:bodyPr/>
                    <a:lstStyle/>
                    <a:p>
                      <a:pPr algn="l" fontAlgn="b"/>
                      <a:r>
                        <a:rPr lang="en-US" sz="2800" b="0" i="0" u="none" strike="noStrike">
                          <a:solidFill>
                            <a:srgbClr val="000000"/>
                          </a:solidFill>
                          <a:latin typeface="Calibri"/>
                        </a:rPr>
                        <a:t>R&amp;D</a:t>
                      </a:r>
                    </a:p>
                  </a:txBody>
                  <a:tcPr marL="9525" marR="9525" marT="9525" marB="0" anchor="b">
                    <a:lnL>
                      <a:noFill/>
                    </a:lnL>
                    <a:lnR>
                      <a:noFill/>
                    </a:lnR>
                    <a:lnT>
                      <a:noFill/>
                    </a:lnT>
                    <a:lnB>
                      <a:noFill/>
                    </a:lnB>
                  </a:tcPr>
                </a:tc>
                <a:tc>
                  <a:txBody>
                    <a:bodyPr/>
                    <a:lstStyle/>
                    <a:p>
                      <a:pPr algn="l" fontAlgn="b"/>
                      <a:r>
                        <a:rPr lang="en-US" sz="2800" b="0" i="0" u="none" strike="noStrike">
                          <a:solidFill>
                            <a:srgbClr val="000000"/>
                          </a:solidFill>
                          <a:latin typeface="Calibri"/>
                        </a:rPr>
                        <a:t>NMEs</a:t>
                      </a:r>
                    </a:p>
                  </a:txBody>
                  <a:tcPr marL="9525" marR="9525" marT="9525" marB="0" anchor="b">
                    <a:lnL>
                      <a:noFill/>
                    </a:lnL>
                    <a:lnR>
                      <a:noFill/>
                    </a:lnR>
                    <a:lnT>
                      <a:noFill/>
                    </a:lnT>
                    <a:lnB>
                      <a:noFill/>
                    </a:lnB>
                  </a:tcPr>
                </a:tc>
              </a:tr>
              <a:tr h="457200">
                <a:tc>
                  <a:txBody>
                    <a:bodyPr/>
                    <a:lstStyle/>
                    <a:p>
                      <a:pPr algn="l" fontAlgn="b"/>
                      <a:r>
                        <a:rPr lang="en-US" sz="2800" b="0" i="0" u="none" strike="noStrike">
                          <a:solidFill>
                            <a:srgbClr val="000000"/>
                          </a:solidFill>
                          <a:latin typeface="Calibri"/>
                        </a:rPr>
                        <a:t>U.S.</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48%</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49%</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45%</a:t>
                      </a:r>
                    </a:p>
                  </a:txBody>
                  <a:tcPr marL="9525" marR="9525" marT="9525" marB="0" anchor="b">
                    <a:lnL>
                      <a:noFill/>
                    </a:lnL>
                    <a:lnR>
                      <a:noFill/>
                    </a:lnR>
                    <a:lnT>
                      <a:noFill/>
                    </a:lnT>
                    <a:lnB>
                      <a:noFill/>
                    </a:lnB>
                  </a:tcPr>
                </a:tc>
              </a:tr>
              <a:tr h="457200">
                <a:tc>
                  <a:txBody>
                    <a:bodyPr/>
                    <a:lstStyle/>
                    <a:p>
                      <a:pPr algn="l" fontAlgn="b"/>
                      <a:r>
                        <a:rPr lang="en-US" sz="2800" b="0" i="0" u="none" strike="noStrike">
                          <a:solidFill>
                            <a:srgbClr val="000000"/>
                          </a:solidFill>
                          <a:latin typeface="Calibri"/>
                        </a:rPr>
                        <a:t>Europe</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28%</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36%</a:t>
                      </a:r>
                    </a:p>
                  </a:txBody>
                  <a:tcPr marL="9525" marR="9525" marT="9525" marB="0" anchor="b">
                    <a:lnL>
                      <a:noFill/>
                    </a:lnL>
                    <a:lnR>
                      <a:noFill/>
                    </a:lnR>
                    <a:lnT>
                      <a:noFill/>
                    </a:lnT>
                    <a:lnB>
                      <a:noFill/>
                    </a:lnB>
                  </a:tcPr>
                </a:tc>
                <a:tc>
                  <a:txBody>
                    <a:bodyPr/>
                    <a:lstStyle/>
                    <a:p>
                      <a:pPr algn="r" fontAlgn="b"/>
                      <a:r>
                        <a:rPr lang="en-US" sz="2800" b="0" i="0" u="none" strike="noStrike" dirty="0">
                          <a:solidFill>
                            <a:srgbClr val="000000"/>
                          </a:solidFill>
                          <a:latin typeface="Calibri"/>
                        </a:rPr>
                        <a:t>32%</a:t>
                      </a:r>
                    </a:p>
                  </a:txBody>
                  <a:tcPr marL="9525" marR="9525" marT="9525" marB="0" anchor="b">
                    <a:lnL>
                      <a:noFill/>
                    </a:lnL>
                    <a:lnR>
                      <a:noFill/>
                    </a:lnR>
                    <a:lnT>
                      <a:noFill/>
                    </a:lnT>
                    <a:lnB>
                      <a:noFill/>
                    </a:lnB>
                  </a:tcPr>
                </a:tc>
              </a:tr>
            </a:tbl>
          </a:graphicData>
        </a:graphic>
      </p:graphicFrame>
      <p:sp>
        <p:nvSpPr>
          <p:cNvPr id="2" name="TextBox 1"/>
          <p:cNvSpPr txBox="1"/>
          <p:nvPr/>
        </p:nvSpPr>
        <p:spPr>
          <a:xfrm>
            <a:off x="3124200" y="4343400"/>
            <a:ext cx="3352800" cy="369332"/>
          </a:xfrm>
          <a:prstGeom prst="rect">
            <a:avLst/>
          </a:prstGeom>
          <a:noFill/>
        </p:spPr>
        <p:txBody>
          <a:bodyPr wrap="square" rtlCol="0">
            <a:spAutoFit/>
          </a:bodyPr>
          <a:lstStyle/>
          <a:p>
            <a:r>
              <a:rPr lang="en-US" dirty="0" smtClean="0"/>
              <a:t>Percentages of world activity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7446" y="1371599"/>
            <a:ext cx="9009114" cy="4114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Sleeping Sickness</a:t>
            </a:r>
            <a:endParaRPr lang="en-US" dirty="0"/>
          </a:p>
        </p:txBody>
      </p:sp>
      <p:sp>
        <p:nvSpPr>
          <p:cNvPr id="3" name="Content Placeholder 2"/>
          <p:cNvSpPr>
            <a:spLocks noGrp="1"/>
          </p:cNvSpPr>
          <p:nvPr>
            <p:ph idx="1"/>
          </p:nvPr>
        </p:nvSpPr>
        <p:spPr/>
        <p:txBody>
          <a:bodyPr/>
          <a:lstStyle/>
          <a:p>
            <a:r>
              <a:rPr lang="en-US" dirty="0" smtClean="0">
                <a:hlinkClick r:id="rId2"/>
              </a:rPr>
              <a:t>http://www.who.int/mediacentre/factsheets/fs259/en/index.html</a:t>
            </a:r>
            <a:endParaRPr lang="en-US" dirty="0" smtClean="0"/>
          </a:p>
          <a:p>
            <a:r>
              <a:rPr lang="en-US" dirty="0" err="1" smtClean="0"/>
              <a:t>Eflornithine</a:t>
            </a:r>
            <a:r>
              <a:rPr lang="en-US" dirty="0" smtClean="0"/>
              <a:t> </a:t>
            </a:r>
            <a:r>
              <a:rPr lang="en-US" dirty="0" smtClean="0">
                <a:hlinkClick r:id="rId3"/>
              </a:rPr>
              <a:t>http://www.vaniqa.com/</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Profits and innovation</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Today's profits do not pay for yesterday's research. </a:t>
            </a:r>
          </a:p>
          <a:p>
            <a:r>
              <a:rPr lang="en-US" dirty="0" smtClean="0"/>
              <a:t>Yesterday's research costs do not determine today's drug prices. </a:t>
            </a:r>
          </a:p>
          <a:p>
            <a:r>
              <a:rPr lang="en-US" dirty="0" smtClean="0"/>
              <a:t>Rather, today's drug prices are set by what the market will bear, and the research and development effort adjusts.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drug industry profits do?</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Today's profits are not the fund that pays for tomorrow's research. </a:t>
            </a:r>
          </a:p>
          <a:p>
            <a:pPr lvl="1"/>
            <a:r>
              <a:rPr lang="en-US" dirty="0" smtClean="0"/>
              <a:t>Established drug firms do pay for research out of their operating profit, but many biotechnology startup companies raise capital by borrowing or selling stock. If the expected returns were good enough, the drug companies could do that, too. </a:t>
            </a:r>
          </a:p>
          <a:p>
            <a:r>
              <a:rPr lang="en-US" dirty="0" smtClean="0"/>
              <a:t>What today's profits do: influence expectations about tomorrow's profits. </a:t>
            </a:r>
            <a:r>
              <a:rPr lang="en-US" dirty="0"/>
              <a:t>E</a:t>
            </a:r>
            <a:r>
              <a:rPr lang="en-US" dirty="0" smtClean="0"/>
              <a:t>xpected future profit induces today's research and development.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 y="495300"/>
            <a:ext cx="8597900" cy="58547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700" y="495300"/>
            <a:ext cx="8597900" cy="5867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700" y="495300"/>
            <a:ext cx="8597900" cy="5867400"/>
          </a:xfrm>
          <a:prstGeom prst="rect">
            <a:avLst/>
          </a:prstGeom>
        </p:spPr>
      </p:pic>
    </p:spTree>
    <p:extLst>
      <p:ext uri="{BB962C8B-B14F-4D97-AF65-F5344CB8AC3E}">
        <p14:creationId xmlns:p14="http://schemas.microsoft.com/office/powerpoint/2010/main" val="1206183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2189</Words>
  <Application>Microsoft Office PowerPoint</Application>
  <PresentationFormat>On-screen Show (4:3)</PresentationFormat>
  <Paragraphs>240</Paragraphs>
  <Slides>43</Slides>
  <Notes>2</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Chart</vt:lpstr>
      <vt:lpstr>Pharmaceuticals</vt:lpstr>
      <vt:lpstr>What is the real product of the drug industry?</vt:lpstr>
      <vt:lpstr>Drug Companies’ Cost Structure</vt:lpstr>
      <vt:lpstr>Why are brand-name drug prices so much higher than production cost?</vt:lpstr>
      <vt:lpstr>Profits and innovation</vt:lpstr>
      <vt:lpstr>What do drug industry profits do?</vt:lpstr>
      <vt:lpstr>PowerPoint Presentation</vt:lpstr>
      <vt:lpstr>PowerPoint Presentation</vt:lpstr>
      <vt:lpstr>PowerPoint Presentation</vt:lpstr>
      <vt:lpstr>Example, from Angell</vt:lpstr>
      <vt:lpstr>R&amp;D (almost) expands to meet profit opportunity </vt:lpstr>
      <vt:lpstr>Would limiting drug prices reduce innovation?</vt:lpstr>
      <vt:lpstr>Angell’s critique: “Me too” drugs</vt:lpstr>
      <vt:lpstr>PowerPoint Presentation</vt:lpstr>
      <vt:lpstr>Our government’s systems for encouraging drug innovation</vt:lpstr>
      <vt:lpstr>Patents</vt:lpstr>
      <vt:lpstr>Patents’ purpose</vt:lpstr>
      <vt:lpstr>What gets a patent</vt:lpstr>
      <vt:lpstr>Relevant to the drug industry</vt:lpstr>
      <vt:lpstr>Patents terminology</vt:lpstr>
      <vt:lpstr>Intellectual Property Protection (IPP) Tactics</vt:lpstr>
      <vt:lpstr>Intellectual Property Protection (IPP) through the FDA</vt:lpstr>
      <vt:lpstr>Regulation</vt:lpstr>
      <vt:lpstr>Regulation</vt:lpstr>
      <vt:lpstr>Invention of modern drug marketing</vt:lpstr>
      <vt:lpstr>1962: Regulation tightened</vt:lpstr>
      <vt:lpstr>1962: Regulation tightened</vt:lpstr>
      <vt:lpstr>Attack on regulation began in late 1960s</vt:lpstr>
      <vt:lpstr>Alleged consequences of regulation’s cost and time</vt:lpstr>
      <vt:lpstr>Hatch-Waxman Act</vt:lpstr>
      <vt:lpstr>Prescription Drug User Fee Act (PDUFA)</vt:lpstr>
      <vt:lpstr>PowerPoint Presentation</vt:lpstr>
      <vt:lpstr>PowerPoint Presentation</vt:lpstr>
      <vt:lpstr>PowerPoint Presentation</vt:lpstr>
      <vt:lpstr>PowerPoint Presentation</vt:lpstr>
      <vt:lpstr>PowerPoint Presentation</vt:lpstr>
      <vt:lpstr>BiDil</vt:lpstr>
      <vt:lpstr>PowerPoint Presentation</vt:lpstr>
      <vt:lpstr>1997-2004 Fraud/Civil Fines  Against Drug Firms</vt:lpstr>
      <vt:lpstr>Angell          and       Gladwell</vt:lpstr>
      <vt:lpstr>PowerPoint Presentation</vt:lpstr>
      <vt:lpstr>PowerPoint Presentation</vt:lpstr>
      <vt:lpstr>Sleeping Sickness</vt:lpstr>
    </vt:vector>
  </TitlesOfParts>
  <Company>Arnold School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Pharmaceuticals</dc:title>
  <dc:creator>sbaker</dc:creator>
  <cp:lastModifiedBy>STUDIO</cp:lastModifiedBy>
  <cp:revision>67</cp:revision>
  <dcterms:created xsi:type="dcterms:W3CDTF">2010-11-10T21:59:23Z</dcterms:created>
  <dcterms:modified xsi:type="dcterms:W3CDTF">2013-11-22T00:22:05Z</dcterms:modified>
</cp:coreProperties>
</file>