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5" r:id="rId4"/>
    <p:sldId id="267" r:id="rId5"/>
    <p:sldId id="268" r:id="rId6"/>
    <p:sldId id="258" r:id="rId7"/>
    <p:sldId id="259" r:id="rId8"/>
    <p:sldId id="260" r:id="rId9"/>
    <p:sldId id="261" r:id="rId10"/>
    <p:sldId id="262" r:id="rId11"/>
    <p:sldId id="263"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1576"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AE28BA-9759-4731-9EA0-97A6FE733075}" type="datetimeFigureOut">
              <a:rPr lang="en-US" smtClean="0"/>
              <a:pPr/>
              <a:t>12/5/13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8B56C-0AE7-4D51-A5BB-8C93402EA46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E28BA-9759-4731-9EA0-97A6FE733075}" type="datetimeFigureOut">
              <a:rPr lang="en-US" smtClean="0"/>
              <a:pPr/>
              <a:t>12/5/13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8B56C-0AE7-4D51-A5BB-8C93402EA46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E28BA-9759-4731-9EA0-97A6FE733075}" type="datetimeFigureOut">
              <a:rPr lang="en-US" smtClean="0"/>
              <a:pPr/>
              <a:t>12/5/13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8B56C-0AE7-4D51-A5BB-8C93402EA46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E28BA-9759-4731-9EA0-97A6FE733075}" type="datetimeFigureOut">
              <a:rPr lang="en-US" smtClean="0"/>
              <a:pPr/>
              <a:t>12/5/13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8B56C-0AE7-4D51-A5BB-8C93402EA46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AE28BA-9759-4731-9EA0-97A6FE733075}" type="datetimeFigureOut">
              <a:rPr lang="en-US" smtClean="0"/>
              <a:pPr/>
              <a:t>12/5/13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8B56C-0AE7-4D51-A5BB-8C93402EA46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AE28BA-9759-4731-9EA0-97A6FE733075}" type="datetimeFigureOut">
              <a:rPr lang="en-US" smtClean="0"/>
              <a:pPr/>
              <a:t>12/5/13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D8B56C-0AE7-4D51-A5BB-8C93402EA46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AE28BA-9759-4731-9EA0-97A6FE733075}" type="datetimeFigureOut">
              <a:rPr lang="en-US" smtClean="0"/>
              <a:pPr/>
              <a:t>12/5/13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D8B56C-0AE7-4D51-A5BB-8C93402EA46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AE28BA-9759-4731-9EA0-97A6FE733075}" type="datetimeFigureOut">
              <a:rPr lang="en-US" smtClean="0"/>
              <a:pPr/>
              <a:t>12/5/13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D8B56C-0AE7-4D51-A5BB-8C93402EA46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AE28BA-9759-4731-9EA0-97A6FE733075}" type="datetimeFigureOut">
              <a:rPr lang="en-US" smtClean="0"/>
              <a:pPr/>
              <a:t>12/5/13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D8B56C-0AE7-4D51-A5BB-8C93402EA46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E28BA-9759-4731-9EA0-97A6FE733075}" type="datetimeFigureOut">
              <a:rPr lang="en-US" smtClean="0"/>
              <a:pPr/>
              <a:t>12/5/13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D8B56C-0AE7-4D51-A5BB-8C93402EA46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E28BA-9759-4731-9EA0-97A6FE733075}" type="datetimeFigureOut">
              <a:rPr lang="en-US" smtClean="0"/>
              <a:pPr/>
              <a:t>12/5/13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D8B56C-0AE7-4D51-A5BB-8C93402EA46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E28BA-9759-4731-9EA0-97A6FE733075}" type="datetimeFigureOut">
              <a:rPr lang="en-US" smtClean="0"/>
              <a:pPr/>
              <a:t>12/5/13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D8B56C-0AE7-4D51-A5BB-8C93402EA46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itizen.org/documents/NPDB_Report_200907.pd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g.wsj.net/public/resources/images/NA-BI934_DOCTOR_NS_20101107185602.gi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Malpractice and torts</a:t>
            </a:r>
            <a:endParaRPr lang="en-US" dirty="0"/>
          </a:p>
        </p:txBody>
      </p:sp>
      <p:sp>
        <p:nvSpPr>
          <p:cNvPr id="3" name="Subtitle 2"/>
          <p:cNvSpPr>
            <a:spLocks noGrp="1"/>
          </p:cNvSpPr>
          <p:nvPr>
            <p:ph type="subTitle" idx="1"/>
          </p:nvPr>
        </p:nvSpPr>
        <p:spPr/>
        <p:txBody>
          <a:bodyPr/>
          <a:lstStyle/>
          <a:p>
            <a:r>
              <a:rPr lang="en-US" dirty="0" smtClean="0"/>
              <a:t>Health economics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224088" y="142875"/>
            <a:ext cx="4695825" cy="657225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Those malpractice slides are from </a:t>
            </a:r>
            <a:r>
              <a:rPr lang="en-US" dirty="0" smtClean="0">
                <a:hlinkClick r:id="rId2"/>
              </a:rPr>
              <a:t>http://www.citizen.org/documents/NPDB_Report_200907.pdf</a:t>
            </a:r>
            <a:r>
              <a:rPr lang="en-US" dirty="0" smtClean="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Malpractice fading as an issue</a:t>
            </a:r>
            <a:endParaRPr lang="en-US" dirty="0"/>
          </a:p>
        </p:txBody>
      </p:sp>
      <p:sp>
        <p:nvSpPr>
          <p:cNvPr id="11" name="Content Placeholder 10"/>
          <p:cNvSpPr>
            <a:spLocks noGrp="1"/>
          </p:cNvSpPr>
          <p:nvPr>
            <p:ph idx="1"/>
          </p:nvPr>
        </p:nvSpPr>
        <p:spPr/>
        <p:txBody>
          <a:bodyPr/>
          <a:lstStyle/>
          <a:p>
            <a:r>
              <a:rPr lang="en-US" dirty="0">
                <a:hlinkClick r:id="rId2"/>
              </a:rPr>
              <a:t>http://sg.wsj.net</a:t>
            </a:r>
            <a:r>
              <a:rPr lang="en-US">
                <a:hlinkClick r:id="rId2"/>
              </a:rPr>
              <a:t>/public/resources/images/NA-BI934_DOCTOR_NS_20101107185602.</a:t>
            </a:r>
            <a:r>
              <a:rPr lang="en-US" smtClean="0">
                <a:hlinkClick r:id="rId2"/>
              </a:rPr>
              <a:t>gif</a:t>
            </a:r>
            <a:endParaRPr lang="en-US" smtClean="0"/>
          </a:p>
          <a:p>
            <a:endParaRPr lang="en-US"/>
          </a:p>
        </p:txBody>
      </p:sp>
    </p:spTree>
    <p:extLst>
      <p:ext uri="{BB962C8B-B14F-4D97-AF65-F5344CB8AC3E}">
        <p14:creationId xmlns:p14="http://schemas.microsoft.com/office/powerpoint/2010/main" val="3580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85000" lnSpcReduction="10000"/>
          </a:bodyPr>
          <a:lstStyle/>
          <a:p>
            <a:r>
              <a:rPr lang="en-US" b="1" dirty="0" err="1" smtClean="0"/>
              <a:t>Localio</a:t>
            </a:r>
            <a:r>
              <a:rPr lang="en-US" b="1" dirty="0" smtClean="0"/>
              <a:t>, A.R., et al, "Relation Between Malpractice Claims and Adverse Events Due to Negligence," </a:t>
            </a:r>
            <a:r>
              <a:rPr lang="en-US" b="1" i="1" dirty="0" smtClean="0"/>
              <a:t>N </a:t>
            </a:r>
            <a:r>
              <a:rPr lang="en-US" b="1" i="1" dirty="0" err="1" smtClean="0"/>
              <a:t>Engl</a:t>
            </a:r>
            <a:r>
              <a:rPr lang="en-US" b="1" i="1" dirty="0" smtClean="0"/>
              <a:t> J Med</a:t>
            </a:r>
            <a:r>
              <a:rPr lang="en-US" b="1" dirty="0" smtClean="0"/>
              <a:t>, July 25, 1991, </a:t>
            </a:r>
            <a:r>
              <a:rPr lang="en-US" b="1" i="1" dirty="0" smtClean="0"/>
              <a:t>325</a:t>
            </a:r>
            <a:r>
              <a:rPr lang="en-US" b="1" dirty="0" smtClean="0"/>
              <a:t>(4), pp. 245-251.</a:t>
            </a:r>
          </a:p>
          <a:p>
            <a:r>
              <a:rPr lang="en-US" dirty="0" smtClean="0"/>
              <a:t>Studied </a:t>
            </a:r>
            <a:r>
              <a:rPr lang="en-US" dirty="0" smtClean="0"/>
              <a:t>31,429 patients discharged from 51 New York hospitals in 1984. </a:t>
            </a:r>
          </a:p>
          <a:p>
            <a:pPr lvl="1"/>
            <a:r>
              <a:rPr lang="en-US" dirty="0" smtClean="0"/>
              <a:t>51 malpractice claims </a:t>
            </a:r>
            <a:r>
              <a:rPr lang="en-US" dirty="0" smtClean="0"/>
              <a:t>were filed </a:t>
            </a:r>
            <a:r>
              <a:rPr lang="en-US" dirty="0" smtClean="0"/>
              <a:t>by these patients.</a:t>
            </a:r>
          </a:p>
          <a:p>
            <a:r>
              <a:rPr lang="en-US" dirty="0" smtClean="0"/>
              <a:t>280 </a:t>
            </a:r>
            <a:r>
              <a:rPr lang="en-US" dirty="0" smtClean="0"/>
              <a:t>adverse events caused </a:t>
            </a:r>
            <a:r>
              <a:rPr lang="en-US" dirty="0" smtClean="0"/>
              <a:t>by negligence </a:t>
            </a:r>
            <a:r>
              <a:rPr lang="en-US" dirty="0" smtClean="0"/>
              <a:t>(malpractice)</a:t>
            </a:r>
            <a:endParaRPr lang="en-US" dirty="0" smtClean="0"/>
          </a:p>
          <a:p>
            <a:pPr lvl="1"/>
            <a:r>
              <a:rPr lang="en-US" dirty="0" smtClean="0"/>
              <a:t>8 of them filed claims. </a:t>
            </a:r>
            <a:endParaRPr lang="en-US" dirty="0" smtClean="0"/>
          </a:p>
          <a:p>
            <a:r>
              <a:rPr lang="en-US" dirty="0" smtClean="0"/>
              <a:t>No lawsuit in 97% of malpractice incidents</a:t>
            </a:r>
          </a:p>
          <a:p>
            <a:r>
              <a:rPr lang="en-US" dirty="0" smtClean="0"/>
              <a:t>84% of lawsuits – no malpractice</a:t>
            </a:r>
            <a:endParaRPr lang="en-US" dirty="0" smtClean="0"/>
          </a:p>
          <a:p>
            <a:r>
              <a:rPr lang="en-US" dirty="0" smtClean="0"/>
              <a:t>I</a:t>
            </a:r>
            <a:r>
              <a:rPr lang="en-US" dirty="0" smtClean="0"/>
              <a:t>mplies </a:t>
            </a:r>
            <a:r>
              <a:rPr lang="en-US" dirty="0" smtClean="0"/>
              <a:t>that the tort system is </a:t>
            </a:r>
            <a:r>
              <a:rPr lang="en-US" dirty="0" smtClean="0"/>
              <a:t>very inefficient </a:t>
            </a:r>
            <a:r>
              <a:rPr lang="en-US" dirty="0" smtClean="0"/>
              <a:t>at identifying true malpractice, compensating its victims, or disciplining </a:t>
            </a:r>
            <a:r>
              <a:rPr lang="en-US" dirty="0" smtClean="0"/>
              <a:t>the wrong</a:t>
            </a:r>
            <a:r>
              <a:rPr lang="en-US" dirty="0" smtClean="0"/>
              <a:t>-doers.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85000" lnSpcReduction="20000"/>
          </a:bodyPr>
          <a:lstStyle/>
          <a:p>
            <a:r>
              <a:rPr lang="en-US" b="1" dirty="0" smtClean="0"/>
              <a:t>Brennan, T.A., Sox, C.M., </a:t>
            </a:r>
            <a:r>
              <a:rPr lang="en-US" b="1" dirty="0" err="1" smtClean="0"/>
              <a:t>Burstin</a:t>
            </a:r>
            <a:r>
              <a:rPr lang="en-US" b="1" dirty="0" smtClean="0"/>
              <a:t>, H.R., "Relation Between Negligent Adverse Events and the Outcomes of Medical-Malpractice Litigation,"</a:t>
            </a:r>
            <a:r>
              <a:rPr lang="en-US" b="1" i="1" dirty="0" smtClean="0"/>
              <a:t> N </a:t>
            </a:r>
            <a:r>
              <a:rPr lang="en-US" b="1" i="1" dirty="0" err="1" smtClean="0"/>
              <a:t>Engl</a:t>
            </a:r>
            <a:r>
              <a:rPr lang="en-US" b="1" i="1" dirty="0" smtClean="0"/>
              <a:t> J Med</a:t>
            </a:r>
            <a:r>
              <a:rPr lang="en-US" b="1" dirty="0" smtClean="0"/>
              <a:t>, December 26, 1996, </a:t>
            </a:r>
            <a:r>
              <a:rPr lang="en-US" b="1" i="1" dirty="0" smtClean="0"/>
              <a:t>335</a:t>
            </a:r>
            <a:r>
              <a:rPr lang="en-US" b="1" dirty="0" smtClean="0"/>
              <a:t>(26), pp. 1963-1967.</a:t>
            </a:r>
          </a:p>
          <a:p>
            <a:pPr lvl="1"/>
            <a:r>
              <a:rPr lang="en-US" dirty="0" smtClean="0"/>
              <a:t>Ten years later (the medical events were in 1984), how did the malpractice cases come out? </a:t>
            </a:r>
          </a:p>
          <a:p>
            <a:r>
              <a:rPr lang="en-US" dirty="0" smtClean="0"/>
              <a:t>No statistical relationship </a:t>
            </a:r>
            <a:r>
              <a:rPr lang="en-US" dirty="0" smtClean="0"/>
              <a:t>between actual malpractice </a:t>
            </a:r>
            <a:r>
              <a:rPr lang="en-US" dirty="0" smtClean="0"/>
              <a:t>and </a:t>
            </a:r>
            <a:r>
              <a:rPr lang="en-US" dirty="0" smtClean="0"/>
              <a:t>outcome of the lawsuit. </a:t>
            </a:r>
          </a:p>
          <a:p>
            <a:pPr lvl="1"/>
            <a:r>
              <a:rPr lang="en-US" dirty="0" smtClean="0"/>
              <a:t>The presence of a negligent adverse event (the definition of malpractice) was not a significant predictor of whether the claim was settled in favor of the plaintiff (the patient). </a:t>
            </a:r>
            <a:endParaRPr lang="en-US" dirty="0" smtClean="0"/>
          </a:p>
          <a:p>
            <a:r>
              <a:rPr lang="en-US" dirty="0" smtClean="0"/>
              <a:t>The </a:t>
            </a:r>
            <a:r>
              <a:rPr lang="en-US" dirty="0" smtClean="0"/>
              <a:t>only significant predictor was the presence of permanent disability. </a:t>
            </a:r>
          </a:p>
          <a:p>
            <a:r>
              <a:rPr lang="en-US" dirty="0" smtClean="0"/>
              <a:t>No</a:t>
            </a:r>
            <a:r>
              <a:rPr lang="en-US" dirty="0" smtClean="0"/>
              <a:t>-fault compensation for medical injury would be more efficient at getting money to victims. </a:t>
            </a:r>
          </a:p>
          <a:p>
            <a:pPr lvl="1"/>
            <a:r>
              <a:rPr lang="en-US" dirty="0" smtClean="0"/>
              <a:t>Peer review better for deterring malpractice.</a:t>
            </a: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85000" lnSpcReduction="20000"/>
          </a:bodyPr>
          <a:lstStyle/>
          <a:p>
            <a:r>
              <a:rPr lang="en-US" dirty="0" smtClean="0"/>
              <a:t>One student's comment:  "This study reminded me of a personal experience that I would like to share.  I was an operating room nurse in a small community hospital when two gynecologists joined the staff.  Every time these surgeons had a case scheduled, the staff practically drew straws to see who would end up working in the room -- we all dreaded it so much!  The majority of the staff felt these two surgeons were incompetent in their surgical endeavors.  But, you know what?  Patients just loved those doctors.  Not because they were superior physicians, but because they both had a wonderful ‘bedside manner!’  It seems that since patients don't really have the knowledge to effectively evaluate the medical care received, they tend to evaluate something that they are quite familiar with -- how they are treated by the physician!"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457200" y="304800"/>
            <a:ext cx="8229600" cy="5821363"/>
          </a:xfrm>
        </p:spPr>
        <p:txBody>
          <a:bodyPr>
            <a:normAutofit fontScale="70000" lnSpcReduction="20000"/>
          </a:bodyPr>
          <a:lstStyle/>
          <a:p>
            <a:pPr>
              <a:buNone/>
            </a:pPr>
            <a:r>
              <a:rPr lang="en-US" dirty="0" smtClean="0"/>
              <a:t>Claims, Errors, and Compensation Payments in Medical Malpractice Litigation, </a:t>
            </a:r>
            <a:r>
              <a:rPr lang="en-US" dirty="0" err="1" smtClean="0"/>
              <a:t>Studdert</a:t>
            </a:r>
            <a:r>
              <a:rPr lang="en-US" dirty="0" smtClean="0"/>
              <a:t> et al, N </a:t>
            </a:r>
            <a:r>
              <a:rPr lang="en-US" dirty="0" err="1" smtClean="0"/>
              <a:t>Engl</a:t>
            </a:r>
            <a:r>
              <a:rPr lang="en-US" dirty="0" smtClean="0"/>
              <a:t> J Med 2006;354:2024-33.</a:t>
            </a:r>
          </a:p>
          <a:p>
            <a:endParaRPr lang="en-US" dirty="0" smtClean="0"/>
          </a:p>
          <a:p>
            <a:r>
              <a:rPr lang="en-US" dirty="0"/>
              <a:t>R</a:t>
            </a:r>
            <a:r>
              <a:rPr lang="en-US" dirty="0" smtClean="0"/>
              <a:t>eviewed </a:t>
            </a:r>
            <a:r>
              <a:rPr lang="en-US" dirty="0" smtClean="0"/>
              <a:t>a random sample of 1452 closed malpractice claims</a:t>
            </a:r>
          </a:p>
          <a:p>
            <a:r>
              <a:rPr lang="en-US" dirty="0" smtClean="0"/>
              <a:t>3% of the claims had no verifiable medical injuries.  </a:t>
            </a:r>
            <a:endParaRPr lang="en-US" dirty="0" smtClean="0"/>
          </a:p>
          <a:p>
            <a:pPr lvl="1"/>
            <a:r>
              <a:rPr lang="en-US" dirty="0" smtClean="0"/>
              <a:t>84</a:t>
            </a:r>
            <a:r>
              <a:rPr lang="en-US" dirty="0" smtClean="0"/>
              <a:t>% </a:t>
            </a:r>
            <a:r>
              <a:rPr lang="en-US" dirty="0" smtClean="0"/>
              <a:t>of those plaintiffs got </a:t>
            </a:r>
            <a:r>
              <a:rPr lang="en-US" dirty="0" smtClean="0"/>
              <a:t>no </a:t>
            </a:r>
            <a:r>
              <a:rPr lang="en-US" dirty="0" smtClean="0"/>
              <a:t>money.</a:t>
            </a:r>
            <a:endParaRPr lang="en-US" dirty="0" smtClean="0"/>
          </a:p>
          <a:p>
            <a:r>
              <a:rPr lang="en-US" dirty="0" smtClean="0"/>
              <a:t>37% did not involve </a:t>
            </a:r>
            <a:r>
              <a:rPr lang="en-US" dirty="0" smtClean="0"/>
              <a:t>medical errors</a:t>
            </a:r>
            <a:r>
              <a:rPr lang="en-US" dirty="0" smtClean="0"/>
              <a:t>.   </a:t>
            </a:r>
            <a:endParaRPr lang="en-US" dirty="0" smtClean="0"/>
          </a:p>
          <a:p>
            <a:pPr lvl="1"/>
            <a:r>
              <a:rPr lang="en-US" dirty="0" smtClean="0"/>
              <a:t>72</a:t>
            </a:r>
            <a:r>
              <a:rPr lang="en-US" dirty="0" smtClean="0"/>
              <a:t>% </a:t>
            </a:r>
            <a:r>
              <a:rPr lang="en-US" dirty="0" smtClean="0"/>
              <a:t>of those plaintiffs got </a:t>
            </a:r>
            <a:r>
              <a:rPr lang="en-US" dirty="0" smtClean="0"/>
              <a:t>no </a:t>
            </a:r>
            <a:r>
              <a:rPr lang="en-US" dirty="0" smtClean="0"/>
              <a:t>money.</a:t>
            </a:r>
            <a:endParaRPr lang="en-US" dirty="0" smtClean="0"/>
          </a:p>
          <a:p>
            <a:r>
              <a:rPr lang="en-US" dirty="0" smtClean="0"/>
              <a:t>73% of claims that involved injuries due to error did get </a:t>
            </a:r>
            <a:r>
              <a:rPr lang="en-US" dirty="0" smtClean="0"/>
              <a:t>money.</a:t>
            </a:r>
            <a:endParaRPr lang="en-US" dirty="0" smtClean="0"/>
          </a:p>
          <a:p>
            <a:r>
              <a:rPr lang="en-US" dirty="0" smtClean="0"/>
              <a:t>Claims that did not involve errors or </a:t>
            </a:r>
            <a:r>
              <a:rPr lang="en-US" dirty="0" smtClean="0"/>
              <a:t>injuries, but </a:t>
            </a:r>
            <a:r>
              <a:rPr lang="en-US" dirty="0" smtClean="0"/>
              <a:t>that did get </a:t>
            </a:r>
            <a:r>
              <a:rPr lang="en-US" dirty="0" smtClean="0"/>
              <a:t>paid,  </a:t>
            </a:r>
            <a:r>
              <a:rPr lang="en-US" dirty="0" smtClean="0"/>
              <a:t>got less </a:t>
            </a:r>
            <a:r>
              <a:rPr lang="en-US" dirty="0" smtClean="0"/>
              <a:t>money than claims with </a:t>
            </a:r>
            <a:r>
              <a:rPr lang="en-US" dirty="0" err="1" smtClean="0"/>
              <a:t>inuries</a:t>
            </a:r>
            <a:r>
              <a:rPr lang="en-US" dirty="0" smtClean="0"/>
              <a:t>, </a:t>
            </a:r>
            <a:r>
              <a:rPr lang="en-US" dirty="0" smtClean="0"/>
              <a:t>by about 40%.  ($300,000 instead of $500,000)</a:t>
            </a:r>
          </a:p>
          <a:p>
            <a:r>
              <a:rPr lang="en-US" dirty="0" smtClean="0"/>
              <a:t>Claims not involving errors were 13 to 16% of </a:t>
            </a:r>
            <a:r>
              <a:rPr lang="en-US" dirty="0" smtClean="0"/>
              <a:t>total payments. </a:t>
            </a:r>
            <a:endParaRPr lang="en-US" dirty="0" smtClean="0"/>
          </a:p>
          <a:p>
            <a:r>
              <a:rPr lang="en-US" dirty="0" smtClean="0"/>
              <a:t>For every dollar spent on compensation, 54 cents went to administrative expenses (including </a:t>
            </a:r>
            <a:r>
              <a:rPr lang="en-US" dirty="0" smtClean="0"/>
              <a:t>lawyers</a:t>
            </a:r>
            <a:r>
              <a:rPr lang="en-US" dirty="0" smtClean="0"/>
              <a:t>, experts, and courts). </a:t>
            </a:r>
          </a:p>
          <a:p>
            <a:pPr lvl="1"/>
            <a:r>
              <a:rPr lang="en-US" dirty="0" smtClean="0"/>
              <a:t>Claims involving errors accounted for 78 percent of total administrative costs.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762000" y="266854"/>
            <a:ext cx="7620000" cy="6324292"/>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685800" y="77742"/>
            <a:ext cx="7597462" cy="6551657"/>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cstate="print"/>
          <a:srcRect/>
          <a:stretch>
            <a:fillRect/>
          </a:stretch>
        </p:blipFill>
        <p:spPr bwMode="auto">
          <a:xfrm>
            <a:off x="480390" y="0"/>
            <a:ext cx="8054009" cy="6749716"/>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815340" y="304800"/>
            <a:ext cx="7414260" cy="6166017"/>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487</Words>
  <Application>Microsoft Macintosh PowerPoint</Application>
  <PresentationFormat>On-screen Show (4:3)</PresentationFormat>
  <Paragraphs>33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Malpractice and torts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Malpractice fading as an issue</vt:lpstr>
    </vt:vector>
  </TitlesOfParts>
  <Company>Arnold School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Oct. 7</dc:title>
  <dc:creator>sbaker</dc:creator>
  <cp:lastModifiedBy>Sam Baker</cp:lastModifiedBy>
  <cp:revision>13</cp:revision>
  <dcterms:created xsi:type="dcterms:W3CDTF">2009-10-07T19:26:12Z</dcterms:created>
  <dcterms:modified xsi:type="dcterms:W3CDTF">2013-12-05T18:00:15Z</dcterms:modified>
</cp:coreProperties>
</file>