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334" r:id="rId12"/>
    <p:sldId id="335" r:id="rId13"/>
    <p:sldId id="270" r:id="rId14"/>
    <p:sldId id="319" r:id="rId15"/>
    <p:sldId id="320" r:id="rId16"/>
    <p:sldId id="321" r:id="rId17"/>
    <p:sldId id="322" r:id="rId18"/>
    <p:sldId id="324" r:id="rId19"/>
    <p:sldId id="323" r:id="rId20"/>
    <p:sldId id="271" r:id="rId21"/>
    <p:sldId id="273" r:id="rId22"/>
    <p:sldId id="274" r:id="rId23"/>
    <p:sldId id="275" r:id="rId24"/>
    <p:sldId id="276" r:id="rId25"/>
    <p:sldId id="278" r:id="rId26"/>
    <p:sldId id="279" r:id="rId27"/>
    <p:sldId id="277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17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8" r:id="rId61"/>
    <p:sldId id="311" r:id="rId62"/>
    <p:sldId id="312" r:id="rId63"/>
    <p:sldId id="336" r:id="rId64"/>
    <p:sldId id="328" r:id="rId65"/>
    <p:sldId id="329" r:id="rId66"/>
    <p:sldId id="331" r:id="rId67"/>
    <p:sldId id="332" r:id="rId68"/>
    <p:sldId id="333" r:id="rId69"/>
    <p:sldId id="337" r:id="rId70"/>
    <p:sldId id="338" r:id="rId71"/>
    <p:sldId id="339" r:id="rId72"/>
    <p:sldId id="330" r:id="rId7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-10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509-2E05-2549-8640-0724254C9079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808F-0F98-5841-B087-1F46ADD562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509-2E05-2549-8640-0724254C9079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808F-0F98-5841-B087-1F46ADD562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509-2E05-2549-8640-0724254C9079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808F-0F98-5841-B087-1F46ADD562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509-2E05-2549-8640-0724254C9079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808F-0F98-5841-B087-1F46ADD562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509-2E05-2549-8640-0724254C9079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808F-0F98-5841-B087-1F46ADD562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509-2E05-2549-8640-0724254C9079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808F-0F98-5841-B087-1F46ADD562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509-2E05-2549-8640-0724254C9079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808F-0F98-5841-B087-1F46ADD562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509-2E05-2549-8640-0724254C9079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808F-0F98-5841-B087-1F46ADD562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509-2E05-2549-8640-0724254C9079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808F-0F98-5841-B087-1F46ADD562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509-2E05-2549-8640-0724254C9079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808F-0F98-5841-B087-1F46ADD562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509-2E05-2549-8640-0724254C9079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808F-0F98-5841-B087-1F46ADD562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A8509-2E05-2549-8640-0724254C9079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3808F-0F98-5841-B087-1F46ADD562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ambaker.com/econ/classes/stocksandflows/stocksandflows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HSPM J712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Nevertheless, we should not lose sight of opportunity cost.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Because the price may not reflect the opportunity cost.  Possible reasons: </a:t>
            </a:r>
          </a:p>
          <a:p>
            <a:pPr>
              <a:buNone/>
            </a:pP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There are costs that do not get paid for.</a:t>
            </a:r>
          </a:p>
          <a:p>
            <a:pPr lvl="1"/>
            <a:r>
              <a:rPr lang="en-US" dirty="0" smtClean="0"/>
              <a:t>saving </a:t>
            </a:r>
            <a:r>
              <a:rPr lang="en-US" dirty="0" smtClean="0"/>
              <a:t>medical </a:t>
            </a:r>
            <a:r>
              <a:rPr lang="en-US" dirty="0" smtClean="0"/>
              <a:t>care </a:t>
            </a:r>
            <a:r>
              <a:rPr lang="en-US" dirty="0" smtClean="0"/>
              <a:t>institutional </a:t>
            </a:r>
            <a:r>
              <a:rPr lang="en-US" dirty="0" smtClean="0"/>
              <a:t>costs by discharging patients </a:t>
            </a:r>
            <a:r>
              <a:rPr lang="en-US" dirty="0" smtClean="0"/>
              <a:t>early adds </a:t>
            </a:r>
            <a:r>
              <a:rPr lang="en-US" dirty="0" smtClean="0"/>
              <a:t>opportunity costs for family members </a:t>
            </a:r>
            <a:r>
              <a:rPr lang="en-US" dirty="0" smtClean="0"/>
              <a:t>who are drafted </a:t>
            </a:r>
            <a:r>
              <a:rPr lang="en-US" dirty="0" smtClean="0"/>
              <a:t>into being home caregivers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Nevertheless, we should not lose sight of opportunity cost.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Because the price may not reflect the opportunity cost.  Possible reasons: </a:t>
            </a:r>
          </a:p>
          <a:p>
            <a:pPr>
              <a:buNone/>
            </a:pPr>
            <a:endParaRPr lang="en-US" dirty="0" smtClean="0"/>
          </a:p>
          <a:p>
            <a:pPr marL="514350" lvl="0" indent="-514350">
              <a:buNone/>
            </a:pPr>
            <a:r>
              <a:rPr lang="en-US" dirty="0" smtClean="0"/>
              <a:t>2.  There are external costs or benefits.</a:t>
            </a:r>
          </a:p>
          <a:p>
            <a:pPr lvl="1"/>
            <a:r>
              <a:rPr lang="en-US" dirty="0" smtClean="0"/>
              <a:t>Like pollution of air, water, or climate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Nevertheless, we should not lose sight of opportunity cost.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Because the price may not reflect the opportunity cost.  Possible reasons: </a:t>
            </a:r>
          </a:p>
          <a:p>
            <a:pPr>
              <a:buNone/>
            </a:pPr>
            <a:endParaRPr lang="en-US" dirty="0" smtClean="0"/>
          </a:p>
          <a:p>
            <a:pPr marL="514350" lvl="0" indent="-514350">
              <a:buNone/>
            </a:pPr>
            <a:r>
              <a:rPr lang="en-US" dirty="0" smtClean="0"/>
              <a:t>3</a:t>
            </a:r>
            <a:r>
              <a:rPr lang="en-US" dirty="0" smtClean="0"/>
              <a:t>.  A lack of price competition can leave the price well above the opportunity cost.</a:t>
            </a:r>
          </a:p>
          <a:p>
            <a:pPr lvl="1"/>
            <a:r>
              <a:rPr lang="en-US" dirty="0" smtClean="0"/>
              <a:t>Hospital services pricing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Money cost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</a:t>
            </a:r>
            <a:r>
              <a:rPr lang="en-US" dirty="0"/>
              <a:t>this section, we assume that we can use dollar costs for costs. </a:t>
            </a:r>
            <a:r>
              <a:rPr lang="en-US" dirty="0" smtClean="0"/>
              <a:t> Ignore, for now, what we just talked about. </a:t>
            </a:r>
          </a:p>
          <a:p>
            <a:pPr lvl="1"/>
            <a:r>
              <a:rPr lang="en-US" dirty="0"/>
              <a:t>The</a:t>
            </a:r>
            <a:r>
              <a:rPr lang="en-US" dirty="0" smtClean="0"/>
              <a:t> cost-accounting concepts we’ll discuss: </a:t>
            </a:r>
            <a:endParaRPr lang="en-US" dirty="0"/>
          </a:p>
          <a:p>
            <a:pPr lvl="0"/>
            <a:r>
              <a:rPr lang="en-US" dirty="0"/>
              <a:t>Total cost</a:t>
            </a:r>
          </a:p>
          <a:p>
            <a:pPr lvl="0"/>
            <a:r>
              <a:rPr lang="en-US" dirty="0"/>
              <a:t>Fixed cost</a:t>
            </a:r>
          </a:p>
          <a:p>
            <a:pPr lvl="0"/>
            <a:r>
              <a:rPr lang="en-US" dirty="0"/>
              <a:t>Variable cost</a:t>
            </a:r>
          </a:p>
          <a:p>
            <a:pPr lvl="0"/>
            <a:r>
              <a:rPr lang="en-US" dirty="0"/>
              <a:t>Marginal cost</a:t>
            </a:r>
          </a:p>
          <a:p>
            <a:pPr lvl="0"/>
            <a:r>
              <a:rPr lang="en-US" dirty="0"/>
              <a:t>Average cost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Stocks and 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these costs are flows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Flow:  Goods and services move from one person to another.  Flows happen over time.</a:t>
            </a:r>
          </a:p>
          <a:p>
            <a:r>
              <a:rPr lang="en-US" dirty="0" smtClean="0"/>
              <a:t>Stocks: build up or run down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Stocks and Flows</a:t>
            </a:r>
            <a:br>
              <a:rPr lang="en-US" dirty="0" smtClean="0"/>
            </a:br>
            <a:r>
              <a:rPr lang="en-US" dirty="0" smtClean="0"/>
              <a:t>Bathtub analogy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From faucet</a:t>
            </a:r>
          </a:p>
          <a:p>
            <a:r>
              <a:rPr lang="en-US" dirty="0" smtClean="0"/>
              <a:t>Down the drain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How fast (gallons per minute) the water is coming in or out</a:t>
            </a:r>
          </a:p>
          <a:p>
            <a:pPr lvl="1"/>
            <a:r>
              <a:rPr lang="en-US" dirty="0" smtClean="0"/>
              <a:t>Flow per unit of time</a:t>
            </a:r>
          </a:p>
          <a:p>
            <a:pPr lvl="1"/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Stock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Water in the tub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How much water is in the tub right now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Stock at a moment in time</a:t>
            </a:r>
            <a:endParaRPr lang="en-US" dirty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Stocks and Flows</a:t>
            </a:r>
            <a:br>
              <a:rPr lang="en-US" dirty="0" smtClean="0"/>
            </a:br>
            <a:r>
              <a:rPr lang="en-US" dirty="0" smtClean="0"/>
              <a:t>in accounting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Budget</a:t>
            </a:r>
          </a:p>
          <a:p>
            <a:r>
              <a:rPr lang="en-US" dirty="0" smtClean="0"/>
              <a:t>Income statement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How fast (dollars per year) the money is coming in or out</a:t>
            </a:r>
          </a:p>
          <a:p>
            <a:pPr lvl="1"/>
            <a:r>
              <a:rPr lang="en-US" dirty="0" smtClean="0"/>
              <a:t>Flow per unit of time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Stock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Balance sheet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Our net worth on a certain date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Stock at a moment in time</a:t>
            </a:r>
            <a:endParaRPr lang="en-US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Stocks and Flows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Income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How fast (dollars per year) the money is coming in or out</a:t>
            </a:r>
          </a:p>
          <a:p>
            <a:pPr lvl="1"/>
            <a:r>
              <a:rPr lang="en-US" dirty="0" smtClean="0"/>
              <a:t>Flow per unit of time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Stock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Wealth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Our net worth on a certain date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Stock at a moment in time</a:t>
            </a:r>
            <a:endParaRPr lang="en-US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Stocks and “stocks”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Stock – the creditor’s half of a split tally stick in medieval Europe</a:t>
            </a:r>
          </a:p>
          <a:p>
            <a:endParaRPr lang="en-US" dirty="0" smtClean="0"/>
          </a:p>
          <a:p>
            <a:r>
              <a:rPr lang="en-US" smtClean="0">
                <a:hlinkClick r:id="rId2"/>
              </a:rPr>
              <a:t>http://www.sambaker.com/econ/classes/stocksandflows/stocksandflows.html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Stocks and Flows</a:t>
            </a:r>
            <a:br>
              <a:rPr lang="en-US" dirty="0" smtClean="0"/>
            </a:br>
            <a:r>
              <a:rPr lang="en-US" dirty="0" smtClean="0"/>
              <a:t>Opportunity cost is a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opportunity cost of a box of oat cereal</a:t>
            </a:r>
          </a:p>
          <a:p>
            <a:pPr lvl="1"/>
            <a:r>
              <a:rPr lang="en-US" dirty="0" smtClean="0"/>
              <a:t>is</a:t>
            </a:r>
          </a:p>
          <a:p>
            <a:r>
              <a:rPr lang="en-US" dirty="0" smtClean="0"/>
              <a:t>What you gave up (or didn’t get) to add that box to your wealth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Opportunity </a:t>
            </a:r>
            <a:r>
              <a:rPr lang="en-US" dirty="0" smtClean="0"/>
              <a:t>cost</a:t>
            </a:r>
          </a:p>
          <a:p>
            <a:r>
              <a:rPr lang="en-US" dirty="0" smtClean="0"/>
              <a:t>Total cost</a:t>
            </a:r>
          </a:p>
          <a:p>
            <a:r>
              <a:rPr lang="en-US" dirty="0" smtClean="0"/>
              <a:t>Fixed cost</a:t>
            </a:r>
          </a:p>
          <a:p>
            <a:r>
              <a:rPr lang="en-US" dirty="0" smtClean="0"/>
              <a:t>Variable cost</a:t>
            </a:r>
          </a:p>
          <a:p>
            <a:r>
              <a:rPr lang="en-US" dirty="0" smtClean="0"/>
              <a:t>Average cost</a:t>
            </a:r>
          </a:p>
          <a:p>
            <a:r>
              <a:rPr lang="en-US" dirty="0" smtClean="0"/>
              <a:t>Marginal </a:t>
            </a:r>
            <a:r>
              <a:rPr lang="en-US" dirty="0"/>
              <a:t>cost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Total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Total </a:t>
            </a:r>
            <a:r>
              <a:rPr lang="en-US" dirty="0"/>
              <a:t>cost = TC(Q) </a:t>
            </a:r>
            <a:endParaRPr lang="en-US" dirty="0" smtClean="0"/>
          </a:p>
          <a:p>
            <a:pPr lvl="2"/>
            <a:r>
              <a:rPr lang="en-US" dirty="0" smtClean="0"/>
              <a:t>Mathematical function notation</a:t>
            </a:r>
            <a:endParaRPr lang="en-US" dirty="0"/>
          </a:p>
          <a:p>
            <a:r>
              <a:rPr lang="en-US" dirty="0" smtClean="0"/>
              <a:t>TC(Q) </a:t>
            </a:r>
            <a:r>
              <a:rPr lang="en-US" dirty="0"/>
              <a:t>= the total cost </a:t>
            </a:r>
            <a:r>
              <a:rPr lang="en-US" dirty="0" smtClean="0"/>
              <a:t>of </a:t>
            </a:r>
            <a:r>
              <a:rPr lang="en-US" dirty="0"/>
              <a:t>producing Q units of output </a:t>
            </a:r>
            <a:r>
              <a:rPr lang="en-US" dirty="0" smtClean="0"/>
              <a:t>in a certain amount of time.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Total cost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1229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Here was </a:t>
            </a:r>
            <a:r>
              <a:rPr lang="en-US" dirty="0"/>
              <a:t>the total cost per month of providing different numbers of screening mammograms per </a:t>
            </a:r>
            <a:r>
              <a:rPr lang="en-US" dirty="0" smtClean="0"/>
              <a:t>day. </a:t>
            </a:r>
          </a:p>
          <a:p>
            <a:r>
              <a:rPr lang="en-US" dirty="0" smtClean="0"/>
              <a:t>This </a:t>
            </a:r>
            <a:r>
              <a:rPr lang="en-US" i="1" dirty="0" smtClean="0"/>
              <a:t>whole table</a:t>
            </a:r>
            <a:r>
              <a:rPr lang="en-US" dirty="0" smtClean="0"/>
              <a:t> is the total cost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5" y="3921847"/>
          <a:ext cx="7943688" cy="2221653"/>
        </p:xfrm>
        <a:graphic>
          <a:graphicData uri="http://schemas.openxmlformats.org/drawingml/2006/table">
            <a:tbl>
              <a:tblPr/>
              <a:tblGrid>
                <a:gridCol w="882632"/>
                <a:gridCol w="882632"/>
                <a:gridCol w="882632"/>
                <a:gridCol w="882632"/>
                <a:gridCol w="882632"/>
                <a:gridCol w="882632"/>
                <a:gridCol w="882632"/>
                <a:gridCol w="882632"/>
                <a:gridCol w="882632"/>
              </a:tblGrid>
              <a:tr h="32543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Output rate </a:t>
                      </a:r>
                    </a:p>
                  </a:txBody>
                  <a:tcPr marL="9031" marR="9031" marT="90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9031" marR="9031" marT="90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9031" marR="9031" marT="90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10</a:t>
                      </a:r>
                    </a:p>
                  </a:txBody>
                  <a:tcPr marL="9031" marR="9031" marT="90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15</a:t>
                      </a:r>
                    </a:p>
                  </a:txBody>
                  <a:tcPr marL="9031" marR="9031" marT="90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20</a:t>
                      </a:r>
                    </a:p>
                  </a:txBody>
                  <a:tcPr marL="9031" marR="9031" marT="90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30</a:t>
                      </a:r>
                    </a:p>
                  </a:txBody>
                  <a:tcPr marL="9031" marR="9031" marT="90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40</a:t>
                      </a:r>
                    </a:p>
                  </a:txBody>
                  <a:tcPr marL="9031" marR="9031" marT="90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50</a:t>
                      </a:r>
                    </a:p>
                  </a:txBody>
                  <a:tcPr marL="9031" marR="9031" marT="90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5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Mammograms/day</a:t>
                      </a:r>
                    </a:p>
                  </a:txBody>
                  <a:tcPr marL="9031" marR="9031" marT="90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25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Total cost per month</a:t>
                      </a:r>
                    </a:p>
                  </a:txBody>
                  <a:tcPr marL="9031" marR="9031" marT="90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latin typeface="Arial"/>
                        </a:rPr>
                        <a:t>$6,172 </a:t>
                      </a:r>
                    </a:p>
                  </a:txBody>
                  <a:tcPr marL="9031" marR="9031" marT="90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latin typeface="Arial"/>
                        </a:rPr>
                        <a:t>$9,462 </a:t>
                      </a:r>
                    </a:p>
                  </a:txBody>
                  <a:tcPr marL="9031" marR="9031" marT="90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latin typeface="Arial"/>
                        </a:rPr>
                        <a:t>$10,337 </a:t>
                      </a:r>
                    </a:p>
                  </a:txBody>
                  <a:tcPr marL="9031" marR="9031" marT="90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$13,627 </a:t>
                      </a:r>
                    </a:p>
                  </a:txBody>
                  <a:tcPr marL="9031" marR="9031" marT="90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latin typeface="Arial"/>
                        </a:rPr>
                        <a:t>$14,502 </a:t>
                      </a:r>
                    </a:p>
                  </a:txBody>
                  <a:tcPr marL="9031" marR="9031" marT="90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latin typeface="Arial"/>
                        </a:rPr>
                        <a:t>$18,667 </a:t>
                      </a:r>
                    </a:p>
                  </a:txBody>
                  <a:tcPr marL="9031" marR="9031" marT="90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latin typeface="Arial"/>
                        </a:rPr>
                        <a:t>$20,417 </a:t>
                      </a:r>
                    </a:p>
                  </a:txBody>
                  <a:tcPr marL="9031" marR="9031" marT="90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latin typeface="Arial"/>
                        </a:rPr>
                        <a:t>$22,167 </a:t>
                      </a:r>
                    </a:p>
                  </a:txBody>
                  <a:tcPr marL="9031" marR="9031" marT="90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Source: Physician Payment Review Commission, The Costs of Providing Screening Mammography, 1989.  This study was done just after Medicare started paying for screening mammograms.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Screening mammography costs, 1989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44371" y="1618984"/>
          <a:ext cx="6168102" cy="4605727"/>
        </p:xfrm>
        <a:graphic>
          <a:graphicData uri="http://schemas.openxmlformats.org/drawingml/2006/table">
            <a:tbl>
              <a:tblPr/>
              <a:tblGrid>
                <a:gridCol w="4112068"/>
                <a:gridCol w="2056034"/>
              </a:tblGrid>
              <a:tr h="89258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Arial"/>
                        </a:rPr>
                        <a:t>Output rate </a:t>
                      </a:r>
                    </a:p>
                    <a:p>
                      <a:pPr algn="l" fontAlgn="b"/>
                      <a:r>
                        <a:rPr lang="en-US" sz="2400" b="0" i="0" u="none" strike="noStrike" dirty="0">
                          <a:latin typeface="Arial"/>
                        </a:rPr>
                        <a:t>Mammograms/day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latin typeface="Arial"/>
                        </a:rPr>
                        <a:t>Total cost per month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143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$6,172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143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$9,462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143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$10,337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143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15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$13,627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143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20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$14,502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143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30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$18,667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143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40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$20,417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143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50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$22,167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Total cost is an increasing function of </a:t>
            </a:r>
            <a:r>
              <a:rPr lang="en-US" sz="2400" dirty="0" smtClean="0"/>
              <a:t>quantity.</a:t>
            </a:r>
            <a:r>
              <a:rPr lang="en-US" sz="2400" dirty="0"/>
              <a:t> 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>The faster you </a:t>
            </a:r>
            <a:r>
              <a:rPr lang="en-US" sz="2400" dirty="0"/>
              <a:t>produce, the more your total </a:t>
            </a:r>
            <a:r>
              <a:rPr lang="en-US" sz="2400" dirty="0" smtClean="0"/>
              <a:t>cost at that rate.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800" y="1281113"/>
            <a:ext cx="8128000" cy="5462587"/>
          </a:xfrm>
          <a:prstGeom prst="rect">
            <a:avLst/>
          </a:prstGeom>
          <a:noFill/>
          <a:ln w="9525"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cost of producing 0 is not $0.  </a:t>
            </a:r>
            <a:br>
              <a:rPr lang="en-US" sz="2400" dirty="0" smtClean="0"/>
            </a:br>
            <a:r>
              <a:rPr lang="en-US" sz="2400" dirty="0" smtClean="0"/>
              <a:t>The cost of producing 0 is the fixed cost.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800" y="1281113"/>
            <a:ext cx="8128000" cy="5462587"/>
          </a:xfrm>
          <a:prstGeom prst="rect">
            <a:avLst/>
          </a:prstGeom>
          <a:noFill/>
          <a:ln w="9525"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Fixed cost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Fixed cost is the </a:t>
            </a:r>
            <a:r>
              <a:rPr lang="en-US" dirty="0"/>
              <a:t>cost of producing 0 output in a given time period. </a:t>
            </a:r>
          </a:p>
          <a:p>
            <a:r>
              <a:rPr lang="en-US" dirty="0"/>
              <a:t>Fixed </a:t>
            </a:r>
            <a:r>
              <a:rPr lang="en-US" dirty="0" smtClean="0"/>
              <a:t>costs are </a:t>
            </a:r>
            <a:r>
              <a:rPr lang="en-US" dirty="0"/>
              <a:t>costs that can't be avoided in the "short run" </a:t>
            </a:r>
          </a:p>
          <a:p>
            <a:r>
              <a:rPr lang="en-US" dirty="0"/>
              <a:t>"Short run" means a time period in which</a:t>
            </a:r>
            <a:r>
              <a:rPr lang="en-US" dirty="0" smtClean="0"/>
              <a:t> fixed costs </a:t>
            </a:r>
            <a:r>
              <a:rPr lang="en-US" dirty="0"/>
              <a:t>can't be avoided.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(Circular</a:t>
            </a:r>
            <a:r>
              <a:rPr lang="en-US" dirty="0"/>
              <a:t>?)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309"/>
            <a:ext cx="8229600" cy="1660853"/>
          </a:xfrm>
        </p:spPr>
        <p:txBody>
          <a:bodyPr>
            <a:normAutofit/>
          </a:bodyPr>
          <a:lstStyle/>
          <a:p>
            <a:r>
              <a:rPr lang="en-US" dirty="0" smtClean="0"/>
              <a:t>Fixed </a:t>
            </a:r>
            <a:r>
              <a:rPr lang="en-US" dirty="0"/>
              <a:t>cost is a function of </a:t>
            </a:r>
            <a:r>
              <a:rPr lang="en-US" dirty="0" smtClean="0"/>
              <a:t>Quantity </a:t>
            </a:r>
            <a:r>
              <a:rPr lang="en-US" dirty="0"/>
              <a:t>per unit of </a:t>
            </a:r>
            <a:r>
              <a:rPr lang="en-US" dirty="0" smtClean="0"/>
              <a:t>time </a:t>
            </a:r>
            <a:r>
              <a:rPr lang="en-US" dirty="0"/>
              <a:t>in the trivial sense that it's a constant function.  Fixed </a:t>
            </a:r>
            <a:r>
              <a:rPr lang="en-US" dirty="0" smtClean="0"/>
              <a:t>cost’s line goes straight across.  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950" y="1871060"/>
            <a:ext cx="7226300" cy="4876800"/>
          </a:xfrm>
          <a:prstGeom prst="rect">
            <a:avLst/>
          </a:prstGeom>
          <a:noFill/>
          <a:ln w="9525"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and fixed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table, fixed </a:t>
            </a:r>
            <a:r>
              <a:rPr lang="en-US" dirty="0"/>
              <a:t>cost</a:t>
            </a:r>
            <a:r>
              <a:rPr lang="en-US" dirty="0" smtClean="0"/>
              <a:t> is "</a:t>
            </a:r>
            <a:r>
              <a:rPr lang="en-US" dirty="0"/>
              <a:t>fixed" -- the same -- at all output rates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5600" y="2844800"/>
            <a:ext cx="8432800" cy="1866900"/>
          </a:xfrm>
          <a:prstGeom prst="rect">
            <a:avLst/>
          </a:prstGeom>
          <a:noFill/>
          <a:ln w="9525"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753890" y="312734"/>
          <a:ext cx="4621962" cy="6235919"/>
        </p:xfrm>
        <a:graphic>
          <a:graphicData uri="http://schemas.openxmlformats.org/drawingml/2006/table">
            <a:tbl>
              <a:tblPr/>
              <a:tblGrid>
                <a:gridCol w="2589892"/>
                <a:gridCol w="2032070"/>
              </a:tblGrid>
              <a:tr h="140820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Arial"/>
                        </a:rPr>
                        <a:t>Capital outlay required before the first patient is seen:</a:t>
                      </a:r>
                    </a:p>
                  </a:txBody>
                  <a:tcPr marL="10931" marR="10931" marT="10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03094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Arial"/>
                        </a:rPr>
                        <a:t>Mammography unit and processor</a:t>
                      </a:r>
                    </a:p>
                  </a:txBody>
                  <a:tcPr marL="10931" marR="10931" marT="10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$80,000 </a:t>
                      </a:r>
                    </a:p>
                  </a:txBody>
                  <a:tcPr marL="10931" marR="10931" marT="10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0984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latin typeface="Arial"/>
                        </a:rPr>
                        <a:t>Start-up supplies</a:t>
                      </a:r>
                    </a:p>
                  </a:txBody>
                  <a:tcPr marL="10931" marR="10931" marT="10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$2,000 </a:t>
                      </a:r>
                    </a:p>
                  </a:txBody>
                  <a:tcPr marL="10931" marR="10931" marT="10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0984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latin typeface="Arial"/>
                        </a:rPr>
                        <a:t>Property improvements</a:t>
                      </a:r>
                    </a:p>
                  </a:txBody>
                  <a:tcPr marL="10931" marR="10931" marT="10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$15,000 </a:t>
                      </a:r>
                    </a:p>
                  </a:txBody>
                  <a:tcPr marL="10931" marR="10931" marT="10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87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latin typeface="Arial"/>
                        </a:rPr>
                        <a:t>Furniture</a:t>
                      </a:r>
                    </a:p>
                  </a:txBody>
                  <a:tcPr marL="10931" marR="10931" marT="10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$5,000 </a:t>
                      </a:r>
                    </a:p>
                  </a:txBody>
                  <a:tcPr marL="10931" marR="10931" marT="10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0984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latin typeface="Arial"/>
                        </a:rPr>
                        <a:t>Office equipment</a:t>
                      </a:r>
                    </a:p>
                  </a:txBody>
                  <a:tcPr marL="10931" marR="10931" marT="10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$3,500 </a:t>
                      </a:r>
                    </a:p>
                  </a:txBody>
                  <a:tcPr marL="10931" marR="10931" marT="10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87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latin typeface="Arial"/>
                        </a:rPr>
                        <a:t>Miscellaneous</a:t>
                      </a:r>
                    </a:p>
                  </a:txBody>
                  <a:tcPr marL="10931" marR="10931" marT="10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$500 </a:t>
                      </a:r>
                    </a:p>
                  </a:txBody>
                  <a:tcPr marL="10931" marR="10931" marT="10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0984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latin typeface="Arial"/>
                        </a:rPr>
                        <a:t>Capital outlay -- total of above</a:t>
                      </a:r>
                    </a:p>
                  </a:txBody>
                  <a:tcPr marL="10931" marR="10931" marT="10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$106,000 </a:t>
                      </a:r>
                    </a:p>
                  </a:txBody>
                  <a:tcPr marL="10931" marR="10931" marT="10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What’s in</a:t>
            </a:r>
          </a:p>
          <a:p>
            <a:pPr>
              <a:buNone/>
            </a:pPr>
            <a:r>
              <a:rPr lang="en-US" dirty="0"/>
              <a:t>f</a:t>
            </a:r>
            <a:r>
              <a:rPr lang="en-US" dirty="0" smtClean="0"/>
              <a:t>ixed cost.</a:t>
            </a:r>
          </a:p>
          <a:p>
            <a:pPr>
              <a:buNone/>
            </a:pPr>
            <a:r>
              <a:rPr lang="en-US" dirty="0" smtClean="0"/>
              <a:t>Part is because</a:t>
            </a:r>
          </a:p>
          <a:p>
            <a:pPr>
              <a:buNone/>
            </a:pPr>
            <a:r>
              <a:rPr lang="en-US" dirty="0" smtClean="0"/>
              <a:t>of the capital</a:t>
            </a:r>
          </a:p>
          <a:p>
            <a:pPr>
              <a:buNone/>
            </a:pPr>
            <a:r>
              <a:rPr lang="en-US" dirty="0" smtClean="0"/>
              <a:t>needed.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economic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basic economic problem is the scarcity of social resources to satisfy human wants and needs. </a:t>
            </a:r>
          </a:p>
          <a:p>
            <a:pPr lvl="0"/>
            <a:r>
              <a:rPr lang="en-US" dirty="0"/>
              <a:t>An economic system must make choices about the allocation of resources among the many possible uses.</a:t>
            </a:r>
          </a:p>
          <a:p>
            <a:pPr lvl="0"/>
            <a:r>
              <a:rPr lang="en-US" dirty="0"/>
              <a:t>The economic system also chooses how the goods and services are distributed -- who gets what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Converting a stock to a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capital outlay is a stock</a:t>
            </a:r>
            <a:r>
              <a:rPr lang="en-US" dirty="0" smtClean="0"/>
              <a:t>, </a:t>
            </a:r>
            <a:r>
              <a:rPr lang="en-US" dirty="0"/>
              <a:t>rather than a flow.</a:t>
            </a:r>
            <a:r>
              <a:rPr lang="en-US" dirty="0" smtClean="0"/>
              <a:t> </a:t>
            </a:r>
          </a:p>
          <a:p>
            <a:r>
              <a:rPr lang="en-US" dirty="0" smtClean="0"/>
              <a:t>To </a:t>
            </a:r>
            <a:r>
              <a:rPr lang="en-US" dirty="0"/>
              <a:t>use our cost concepts, we have to convert it to a flow. </a:t>
            </a:r>
            <a:r>
              <a:rPr lang="en-US" dirty="0" smtClean="0"/>
              <a:t> Imagine that </a:t>
            </a:r>
            <a:r>
              <a:rPr lang="en-US" dirty="0"/>
              <a:t>we borrow the</a:t>
            </a:r>
            <a:r>
              <a:rPr lang="en-US" dirty="0" smtClean="0"/>
              <a:t> $106K </a:t>
            </a:r>
            <a:r>
              <a:rPr lang="en-US" dirty="0"/>
              <a:t>and</a:t>
            </a:r>
            <a:r>
              <a:rPr lang="en-US" dirty="0" smtClean="0"/>
              <a:t> intend to pay it back at </a:t>
            </a:r>
            <a:r>
              <a:rPr lang="en-US" dirty="0"/>
              <a:t>so many dollars per month. That "so many dollars" per month is part of our fixed cost flow.</a:t>
            </a:r>
          </a:p>
          <a:p>
            <a:r>
              <a:rPr lang="en-US" dirty="0"/>
              <a:t>Amortized capital cost per </a:t>
            </a:r>
            <a:r>
              <a:rPr lang="en-US" dirty="0" smtClean="0"/>
              <a:t>month, at </a:t>
            </a:r>
            <a:r>
              <a:rPr lang="en-US" dirty="0"/>
              <a:t>a</a:t>
            </a:r>
            <a:r>
              <a:rPr lang="en-US" dirty="0" smtClean="0"/>
              <a:t> 12% </a:t>
            </a:r>
            <a:r>
              <a:rPr lang="en-US" dirty="0"/>
              <a:t>interest rate for 6 </a:t>
            </a:r>
            <a:r>
              <a:rPr lang="en-US" dirty="0" smtClean="0"/>
              <a:t>years is $2,072. 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This is the monthly fixed cost </a:t>
            </a:r>
            <a:r>
              <a:rPr lang="en-US" dirty="0" smtClean="0"/>
              <a:t>flow associated </a:t>
            </a:r>
            <a:r>
              <a:rPr lang="en-US" dirty="0"/>
              <a:t>with our initial capital outlay.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Expenses that happen </a:t>
            </a:r>
            <a:br>
              <a:rPr lang="en-US" dirty="0" smtClean="0"/>
            </a:br>
            <a:r>
              <a:rPr lang="en-US" dirty="0" smtClean="0"/>
              <a:t>even if no customers show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49004" y="1605027"/>
          <a:ext cx="5958776" cy="4970685"/>
        </p:xfrm>
        <a:graphic>
          <a:graphicData uri="http://schemas.openxmlformats.org/drawingml/2006/table">
            <a:tbl>
              <a:tblPr/>
              <a:tblGrid>
                <a:gridCol w="3338970"/>
                <a:gridCol w="2619806"/>
              </a:tblGrid>
              <a:tr h="33147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Arial"/>
                        </a:rPr>
                        <a:t>Other fixed costs per month</a:t>
                      </a:r>
                    </a:p>
                  </a:txBody>
                  <a:tcPr marL="12168" marR="12168" marT="12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147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Arial"/>
                        </a:rPr>
                        <a:t>Maintenance</a:t>
                      </a:r>
                    </a:p>
                  </a:txBody>
                  <a:tcPr marL="12168" marR="12168" marT="12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$425 </a:t>
                      </a:r>
                    </a:p>
                  </a:txBody>
                  <a:tcPr marL="12168" marR="12168" marT="12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47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latin typeface="Arial"/>
                        </a:rPr>
                        <a:t>Promotion</a:t>
                      </a:r>
                    </a:p>
                  </a:txBody>
                  <a:tcPr marL="12168" marR="12168" marT="12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$250 </a:t>
                      </a:r>
                    </a:p>
                  </a:txBody>
                  <a:tcPr marL="12168" marR="12168" marT="12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47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latin typeface="Arial"/>
                        </a:rPr>
                        <a:t>Accounting</a:t>
                      </a:r>
                    </a:p>
                  </a:txBody>
                  <a:tcPr marL="12168" marR="12168" marT="12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$100 </a:t>
                      </a:r>
                    </a:p>
                  </a:txBody>
                  <a:tcPr marL="12168" marR="12168" marT="12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47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latin typeface="Arial"/>
                        </a:rPr>
                        <a:t>Insurance</a:t>
                      </a:r>
                    </a:p>
                  </a:txBody>
                  <a:tcPr marL="12168" marR="12168" marT="12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$100 </a:t>
                      </a:r>
                    </a:p>
                  </a:txBody>
                  <a:tcPr marL="12168" marR="12168" marT="12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47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latin typeface="Arial"/>
                        </a:rPr>
                        <a:t>Rent</a:t>
                      </a:r>
                    </a:p>
                  </a:txBody>
                  <a:tcPr marL="12168" marR="12168" marT="12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$875 </a:t>
                      </a:r>
                    </a:p>
                  </a:txBody>
                  <a:tcPr marL="12168" marR="12168" marT="12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47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latin typeface="Arial"/>
                        </a:rPr>
                        <a:t>Telephone</a:t>
                      </a:r>
                    </a:p>
                  </a:txBody>
                  <a:tcPr marL="12168" marR="12168" marT="12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$100 </a:t>
                      </a:r>
                    </a:p>
                  </a:txBody>
                  <a:tcPr marL="12168" marR="12168" marT="12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47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latin typeface="Arial"/>
                        </a:rPr>
                        <a:t>Taxes</a:t>
                      </a:r>
                    </a:p>
                  </a:txBody>
                  <a:tcPr marL="12168" marR="12168" marT="12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$750 </a:t>
                      </a:r>
                    </a:p>
                  </a:txBody>
                  <a:tcPr marL="12168" marR="12168" marT="12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2164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latin typeface="Arial"/>
                        </a:rPr>
                        <a:t>Clerk/Receptionist salary and benefits</a:t>
                      </a:r>
                    </a:p>
                  </a:txBody>
                  <a:tcPr marL="12168" marR="12168" marT="12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$1,500 </a:t>
                      </a:r>
                    </a:p>
                  </a:txBody>
                  <a:tcPr marL="12168" marR="12168" marT="12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509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TOTAL other </a:t>
                      </a:r>
                      <a:r>
                        <a:rPr lang="en-US" sz="2400" b="0" i="0" u="none" strike="noStrike" dirty="0">
                          <a:latin typeface="Arial"/>
                        </a:rPr>
                        <a:t>fixed costs</a:t>
                      </a:r>
                      <a:r>
                        <a:rPr lang="en-US" sz="2400" b="0" i="0" u="none" strike="noStrike" dirty="0" smtClean="0">
                          <a:latin typeface="Arial"/>
                        </a:rPr>
                        <a:t> per </a:t>
                      </a:r>
                      <a:r>
                        <a:rPr lang="en-US" sz="2400" b="0" i="0" u="none" strike="noStrike" dirty="0">
                          <a:latin typeface="Arial"/>
                        </a:rPr>
                        <a:t>month</a:t>
                      </a:r>
                    </a:p>
                  </a:txBody>
                  <a:tcPr marL="12168" marR="12168" marT="12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$4,100 </a:t>
                      </a:r>
                    </a:p>
                  </a:txBody>
                  <a:tcPr marL="12168" marR="12168" marT="12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cost summary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7524" y="1660854"/>
          <a:ext cx="7919276" cy="4745295"/>
        </p:xfrm>
        <a:graphic>
          <a:graphicData uri="http://schemas.openxmlformats.org/drawingml/2006/table">
            <a:tbl>
              <a:tblPr/>
              <a:tblGrid>
                <a:gridCol w="4437525"/>
                <a:gridCol w="3481751"/>
              </a:tblGrid>
              <a:tr h="120958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Arial"/>
                        </a:rPr>
                        <a:t>Monthly capital cost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$2,072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58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latin typeface="Arial"/>
                        </a:rPr>
                        <a:t>Recurring fixed cost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$4,100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612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Arial"/>
                        </a:rPr>
                        <a:t>Total fixed cost</a:t>
                      </a:r>
                      <a:r>
                        <a:rPr lang="en-US" sz="2400" b="0" i="0" u="none" strike="noStrike" dirty="0" smtClean="0">
                          <a:latin typeface="Arial"/>
                        </a:rPr>
                        <a:t> -- flow </a:t>
                      </a:r>
                      <a:r>
                        <a:rPr lang="en-US" sz="2400" b="0" i="0" u="none" strike="noStrike" dirty="0">
                          <a:latin typeface="Arial"/>
                        </a:rPr>
                        <a:t>per month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$6,172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309"/>
            <a:ext cx="8229600" cy="1660853"/>
          </a:xfrm>
        </p:spPr>
        <p:txBody>
          <a:bodyPr>
            <a:normAutofit/>
          </a:bodyPr>
          <a:lstStyle/>
          <a:p>
            <a:r>
              <a:rPr lang="en-US" dirty="0" smtClean="0"/>
              <a:t>Fixed </a:t>
            </a:r>
            <a:r>
              <a:rPr lang="en-US" dirty="0"/>
              <a:t>cost </a:t>
            </a:r>
            <a:r>
              <a:rPr lang="en-US" dirty="0" smtClean="0"/>
              <a:t>is $6172.  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950" y="1860550"/>
            <a:ext cx="7226300" cy="4876800"/>
          </a:xfrm>
          <a:prstGeom prst="rect">
            <a:avLst/>
          </a:prstGeom>
          <a:noFill/>
          <a:ln w="9525">
            <a:miter lim="800000"/>
            <a:headEnd/>
            <a:tailEnd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Variable cost equals total cost minus fixed cost. </a:t>
            </a:r>
          </a:p>
          <a:p>
            <a:pPr lvl="0"/>
            <a:r>
              <a:rPr lang="en-US" dirty="0"/>
              <a:t>The variable cost is extra cost of producing Q, above the cost of producing 0</a:t>
            </a:r>
            <a:r>
              <a:rPr lang="en-US" dirty="0" smtClean="0"/>
              <a:t>.</a:t>
            </a:r>
          </a:p>
          <a:p>
            <a:r>
              <a:rPr lang="en-US" dirty="0"/>
              <a:t>In the "long run," all costs are variable.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7458" y="502439"/>
          <a:ext cx="8749776" cy="5959537"/>
        </p:xfrm>
        <a:graphic>
          <a:graphicData uri="http://schemas.openxmlformats.org/drawingml/2006/table">
            <a:tbl>
              <a:tblPr/>
              <a:tblGrid>
                <a:gridCol w="1502602"/>
                <a:gridCol w="1178965"/>
                <a:gridCol w="866887"/>
                <a:gridCol w="866887"/>
                <a:gridCol w="866887"/>
                <a:gridCol w="866887"/>
                <a:gridCol w="866887"/>
                <a:gridCol w="866887"/>
                <a:gridCol w="866887"/>
              </a:tblGrid>
              <a:tr h="503078">
                <a:tc gridSpan="9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Variable costs per month (20 working days per month)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30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Tests per day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30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Cost category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Unit cost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15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20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30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40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50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0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Radiological technologist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$2,415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$2,415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$4,830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$4,830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$7,245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$7,245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$7,245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0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Film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$3.00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$300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$600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$900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$1,200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$1,800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$2,400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$3,000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0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Medical Records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$2.00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$200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$400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$600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$800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$1,200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$1,600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$2,000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87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Supplies and miscellaneous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$2.00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$200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$400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$600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$800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$1,200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$1,600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$2,000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0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Postage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$1.00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$200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$300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$400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$600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$800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$1,000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0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Forms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$0.75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$75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$150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$225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$300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$450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$600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$750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0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Total monthly variable cost 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$3,290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$4,165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$7,455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$8,330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$12,495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$14,245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$15,995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0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(all above added up)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600075"/>
            <a:ext cx="8561388" cy="5778500"/>
          </a:xfrm>
          <a:prstGeom prst="rect">
            <a:avLst/>
          </a:prstGeom>
          <a:noFill/>
          <a:ln w="9525">
            <a:miter lim="800000"/>
            <a:headEnd/>
            <a:tailEnd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Marginal cost</a:t>
            </a:r>
            <a:br>
              <a:rPr lang="en-US" dirty="0" smtClean="0"/>
            </a:br>
            <a:r>
              <a:rPr lang="en-US" dirty="0" smtClean="0"/>
              <a:t>Incremental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Marginal cost</a:t>
            </a:r>
            <a:r>
              <a:rPr lang="en-US" dirty="0" smtClean="0"/>
              <a:t> is</a:t>
            </a:r>
          </a:p>
          <a:p>
            <a:pPr lvl="0"/>
            <a:r>
              <a:rPr lang="en-US" dirty="0"/>
              <a:t>Total cost at output</a:t>
            </a:r>
            <a:r>
              <a:rPr lang="en-US" dirty="0" smtClean="0"/>
              <a:t> Q</a:t>
            </a:r>
            <a:endParaRPr lang="en-US" dirty="0"/>
          </a:p>
          <a:p>
            <a:pPr lvl="0"/>
            <a:r>
              <a:rPr lang="en-US" dirty="0"/>
              <a:t>minus</a:t>
            </a:r>
          </a:p>
          <a:p>
            <a:pPr lvl="0"/>
            <a:r>
              <a:rPr lang="en-US" dirty="0"/>
              <a:t>total cost at output</a:t>
            </a:r>
            <a:r>
              <a:rPr lang="en-US" dirty="0" smtClean="0"/>
              <a:t> Q</a:t>
            </a:r>
            <a:r>
              <a:rPr lang="en-US" dirty="0"/>
              <a:t>-1.</a:t>
            </a:r>
          </a:p>
          <a:p>
            <a:r>
              <a:rPr lang="en-US" dirty="0"/>
              <a:t>Marginal cost is the additional cost of producing one more. </a:t>
            </a:r>
          </a:p>
          <a:p>
            <a:pPr lvl="0"/>
            <a:r>
              <a:rPr lang="en-US" dirty="0"/>
              <a:t>Or the reduction in cost from producing one less.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marginal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… </a:t>
            </a:r>
            <a:r>
              <a:rPr lang="en-US" dirty="0"/>
              <a:t>is a bit tricky, because the radiological technologist is "lumpy." </a:t>
            </a:r>
          </a:p>
          <a:p>
            <a:pPr lvl="0"/>
            <a:r>
              <a:rPr lang="en-US" dirty="0"/>
              <a:t>"Lumpy" means not continuously variable.</a:t>
            </a:r>
          </a:p>
          <a:p>
            <a:pPr lvl="1"/>
            <a:r>
              <a:rPr lang="en-US" dirty="0"/>
              <a:t>The technologist is somewhat of a fixed cost over </a:t>
            </a:r>
            <a:r>
              <a:rPr lang="en-US" dirty="0" smtClean="0"/>
              <a:t>some mall </a:t>
            </a:r>
            <a:r>
              <a:rPr lang="en-US" dirty="0"/>
              <a:t>changes in output rate,</a:t>
            </a:r>
            <a:endParaRPr lang="en-US" dirty="0" smtClean="0"/>
          </a:p>
          <a:p>
            <a:r>
              <a:rPr lang="en-US" dirty="0" smtClean="0"/>
              <a:t>Apparently, you </a:t>
            </a:r>
            <a:r>
              <a:rPr lang="en-US" dirty="0"/>
              <a:t>can only hire full-time </a:t>
            </a:r>
            <a:r>
              <a:rPr lang="en-US" dirty="0" smtClean="0"/>
              <a:t>technologists, not part-time, which would reduce the lumpiness. 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7458" y="502439"/>
          <a:ext cx="8749776" cy="6074112"/>
        </p:xfrm>
        <a:graphic>
          <a:graphicData uri="http://schemas.openxmlformats.org/drawingml/2006/table">
            <a:tbl>
              <a:tblPr/>
              <a:tblGrid>
                <a:gridCol w="1502602"/>
                <a:gridCol w="1178965"/>
                <a:gridCol w="866887"/>
                <a:gridCol w="866887"/>
                <a:gridCol w="866887"/>
                <a:gridCol w="866887"/>
                <a:gridCol w="866887"/>
                <a:gridCol w="866887"/>
                <a:gridCol w="866887"/>
              </a:tblGrid>
              <a:tr h="503078">
                <a:tc gridSpan="9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Variable costs per month (20 working days per month)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30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Tests per day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30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Cost category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Unit cost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15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20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30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40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50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0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latin typeface="Arial"/>
                        </a:rPr>
                        <a:t>Radiological technologist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latin typeface="Arial"/>
                        </a:rPr>
                        <a:t>$2,415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latin typeface="Arial"/>
                        </a:rPr>
                        <a:t>$2,415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latin typeface="Arial"/>
                        </a:rPr>
                        <a:t>$4,830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latin typeface="Arial"/>
                        </a:rPr>
                        <a:t>$4,830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latin typeface="Arial"/>
                        </a:rPr>
                        <a:t>$7,245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latin typeface="Arial"/>
                        </a:rPr>
                        <a:t>$7,245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latin typeface="Arial"/>
                        </a:rPr>
                        <a:t>$7,245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0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Film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$3.00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$300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$600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$900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$1,200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$1,800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$2,400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$3,000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0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Medical Records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$2.00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$200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$400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$600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$800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$1,200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$1,600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$2,000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87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Supplies and miscellaneous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$2.00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$200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$400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$600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$800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$1,200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$1,600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$2,000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0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Postage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$1.00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$200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$300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$400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$600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$800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$1,000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0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Forms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$0.75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$75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$150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$225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$300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$450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$600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$750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0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Total monthly variable cost 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$3,290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$4,165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$7,455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$8,330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$12,495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$14,245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$15,995 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0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(all above added up)</a:t>
                      </a:r>
                    </a:p>
                  </a:txBody>
                  <a:tcPr marL="8053" marR="8053" marT="8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Cost and the necessity of choice, </a:t>
            </a:r>
            <a:br>
              <a:rPr lang="en-US" b="1" dirty="0" smtClean="0"/>
            </a:br>
            <a:r>
              <a:rPr lang="en-US" b="1" dirty="0" smtClean="0"/>
              <a:t>even in health care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When </a:t>
            </a:r>
            <a:r>
              <a:rPr lang="en-US" dirty="0"/>
              <a:t>a high percentage of all spending in our economy is for health care, we wonder if some of the resources going into health care could be better used elsewhere, as </a:t>
            </a:r>
          </a:p>
          <a:p>
            <a:pPr lvl="0"/>
            <a:r>
              <a:rPr lang="en-US" dirty="0"/>
              <a:t>other kinds of health care, that might give more benefit for the same resources</a:t>
            </a:r>
          </a:p>
          <a:p>
            <a:pPr lvl="0"/>
            <a:r>
              <a:rPr lang="en-US" dirty="0"/>
              <a:t>other kinds of health-enhancing investments besides health care, such </a:t>
            </a:r>
            <a:r>
              <a:rPr lang="en-US" dirty="0" smtClean="0"/>
              <a:t>as education</a:t>
            </a:r>
            <a:endParaRPr lang="en-US" dirty="0"/>
          </a:p>
          <a:p>
            <a:pPr lvl="0"/>
            <a:r>
              <a:rPr lang="en-US" dirty="0"/>
              <a:t>consumption goods and services that might enhance our lives more than spending on certain kinds of health care would,</a:t>
            </a:r>
          </a:p>
          <a:p>
            <a:pPr lvl="0"/>
            <a:r>
              <a:rPr lang="en-US" dirty="0"/>
              <a:t>or as investments outside of health care that might improve our future ability to produce goods and services more than some investments in health</a:t>
            </a:r>
            <a:r>
              <a:rPr lang="en-US" dirty="0" smtClean="0"/>
              <a:t> do.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other marginal costs total $8.75 per patient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2020372" y="1630624"/>
          <a:ext cx="5916814" cy="4545543"/>
        </p:xfrm>
        <a:graphic>
          <a:graphicData uri="http://schemas.openxmlformats.org/drawingml/2006/table">
            <a:tbl>
              <a:tblPr/>
              <a:tblGrid>
                <a:gridCol w="2958407"/>
                <a:gridCol w="2958407"/>
              </a:tblGrid>
              <a:tr h="465291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Arial"/>
                        </a:rPr>
                        <a:t>Cost category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Arial"/>
                        </a:rPr>
                        <a:t>Unit cost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8947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latin typeface="Arial"/>
                        </a:rPr>
                        <a:t>(cost per mammogram)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29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latin typeface="Arial"/>
                        </a:rPr>
                        <a:t>Film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$3.00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479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latin typeface="Arial"/>
                        </a:rPr>
                        <a:t>Medical Records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$2.00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479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Arial"/>
                        </a:rPr>
                        <a:t>Supplies and miscellaneous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$2.00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29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latin typeface="Arial"/>
                        </a:rPr>
                        <a:t>Postage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$1.00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29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latin typeface="Arial"/>
                        </a:rPr>
                        <a:t>Forms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$0.75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6176167"/>
            <a:ext cx="8432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physician’s fee is billed separately, so it’s not included here.</a:t>
            </a:r>
            <a:endParaRPr lang="en-US" sz="24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You make money if your price</a:t>
            </a:r>
            <a:br>
              <a:rPr lang="en-US" dirty="0" smtClean="0"/>
            </a:br>
            <a:r>
              <a:rPr lang="en-US" dirty="0" smtClean="0"/>
              <a:t>is more than your marginal cost.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$8.75 is</a:t>
            </a:r>
            <a:r>
              <a:rPr lang="en-US" dirty="0" smtClean="0"/>
              <a:t> the </a:t>
            </a:r>
            <a:r>
              <a:rPr lang="en-US" dirty="0"/>
              <a:t>marginal cost of a screening mammogram </a:t>
            </a:r>
            <a:br>
              <a:rPr lang="en-US" dirty="0"/>
            </a:br>
            <a:r>
              <a:rPr lang="en-US" dirty="0"/>
              <a:t>if the </a:t>
            </a:r>
            <a:r>
              <a:rPr lang="en-US" dirty="0" smtClean="0"/>
              <a:t>technologist </a:t>
            </a:r>
            <a:r>
              <a:rPr lang="en-US" dirty="0"/>
              <a:t>is</a:t>
            </a:r>
            <a:r>
              <a:rPr lang="en-US" dirty="0" smtClean="0"/>
              <a:t> not fully busy. </a:t>
            </a:r>
          </a:p>
          <a:p>
            <a:r>
              <a:rPr lang="en-US" dirty="0" smtClean="0"/>
              <a:t>If </a:t>
            </a:r>
            <a:r>
              <a:rPr lang="en-US" dirty="0"/>
              <a:t>a woman walks in unexpectedly and offers $8.76 for a screening mammogram, </a:t>
            </a:r>
            <a:br>
              <a:rPr lang="en-US" dirty="0"/>
            </a:br>
            <a:r>
              <a:rPr lang="en-US" dirty="0"/>
              <a:t>and your technologist is not busy, </a:t>
            </a:r>
            <a:br>
              <a:rPr lang="en-US" dirty="0"/>
            </a:br>
            <a:r>
              <a:rPr lang="en-US" dirty="0"/>
              <a:t>then you can make $0.01 by doing a mammogram for her.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If you need to add a technologist, the marginal cost is higher.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If you are</a:t>
            </a:r>
            <a:r>
              <a:rPr lang="en-US" dirty="0" smtClean="0"/>
              <a:t> doing 10 mammograms a day, and you are considering </a:t>
            </a:r>
            <a:r>
              <a:rPr lang="en-US" dirty="0"/>
              <a:t>signing a contract to provide, say, 5 more mammograms per day, </a:t>
            </a:r>
            <a:br>
              <a:rPr lang="en-US" dirty="0"/>
            </a:br>
            <a:r>
              <a:rPr lang="en-US" dirty="0"/>
              <a:t>$8.75</a:t>
            </a:r>
            <a:r>
              <a:rPr lang="en-US" dirty="0" smtClean="0"/>
              <a:t> will not </a:t>
            </a:r>
            <a:r>
              <a:rPr lang="en-US" dirty="0"/>
              <a:t>be your</a:t>
            </a:r>
            <a:r>
              <a:rPr lang="en-US" dirty="0" smtClean="0"/>
              <a:t> marginal </a:t>
            </a:r>
            <a:r>
              <a:rPr lang="en-US" dirty="0"/>
              <a:t>cost per mammogram, because you</a:t>
            </a:r>
            <a:r>
              <a:rPr lang="en-US" dirty="0" smtClean="0"/>
              <a:t> will have to add a technologist. </a:t>
            </a:r>
          </a:p>
          <a:p>
            <a:r>
              <a:rPr lang="en-US" dirty="0" smtClean="0"/>
              <a:t>For the table that follows, I’ve considered </a:t>
            </a:r>
            <a:r>
              <a:rPr lang="en-US" dirty="0"/>
              <a:t>only</a:t>
            </a:r>
            <a:r>
              <a:rPr lang="en-US" dirty="0" smtClean="0"/>
              <a:t>  </a:t>
            </a:r>
            <a:r>
              <a:rPr lang="en-US" dirty="0"/>
              <a:t>output rates</a:t>
            </a:r>
            <a:r>
              <a:rPr lang="en-US" dirty="0" smtClean="0"/>
              <a:t> 0</a:t>
            </a:r>
            <a:r>
              <a:rPr lang="en-US" dirty="0"/>
              <a:t>, 5, 10,</a:t>
            </a:r>
            <a:r>
              <a:rPr lang="en-US" dirty="0" smtClean="0"/>
              <a:t> 15, etc., to simplify the calculation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3278" y="1563158"/>
          <a:ext cx="8693953" cy="4387440"/>
        </p:xfrm>
        <a:graphic>
          <a:graphicData uri="http://schemas.openxmlformats.org/drawingml/2006/table">
            <a:tbl>
              <a:tblPr/>
              <a:tblGrid>
                <a:gridCol w="1521094"/>
                <a:gridCol w="934984"/>
                <a:gridCol w="795434"/>
                <a:gridCol w="962893"/>
                <a:gridCol w="851254"/>
                <a:gridCol w="934984"/>
                <a:gridCol w="954520"/>
                <a:gridCol w="884921"/>
                <a:gridCol w="853869"/>
              </a:tblGrid>
              <a:tr h="307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Tests per day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10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15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20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30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40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50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Tests per month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100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200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300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400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600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800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1000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Total cost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$6,172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$9,462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$10,337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$13,627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$14,502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$18,667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$20,417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$22,167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Fixed cost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$6,172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$6,172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$6,172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$6,172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$6,172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$6,172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$6,172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$6,172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Technologists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latin typeface="Arial"/>
                        </a:rPr>
                        <a:t>0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latin typeface="Arial"/>
                        </a:rPr>
                        <a:t>1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latin typeface="Arial"/>
                        </a:rPr>
                        <a:t>1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latin typeface="Arial"/>
                        </a:rPr>
                        <a:t>2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latin typeface="Arial"/>
                        </a:rPr>
                        <a:t>2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latin typeface="Arial"/>
                        </a:rPr>
                        <a:t>3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latin typeface="Arial"/>
                        </a:rPr>
                        <a:t>3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latin typeface="Arial"/>
                        </a:rPr>
                        <a:t>3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needed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7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Variable cost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$0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$3,290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$4,165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$7,455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$8,330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$12,495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$14,245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$15,995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Marginal cost 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latin typeface="Arial"/>
                        </a:rPr>
                        <a:t>Not 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$3,290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$875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$3,290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latin typeface="Arial"/>
                        </a:rPr>
                        <a:t>$875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$4,165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$1,750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$1,750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from previous output</a:t>
                      </a:r>
                      <a:r>
                        <a:rPr lang="en-US" sz="1800" b="0" i="0" u="none" strike="noStrike" dirty="0" smtClean="0">
                          <a:latin typeface="Arial"/>
                        </a:rPr>
                        <a:t> rate</a:t>
                      </a:r>
                      <a:endParaRPr lang="en-US" sz="1800" b="0" i="0" u="none" strike="noStrike" dirty="0">
                        <a:latin typeface="Arial"/>
                      </a:endParaRP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latin typeface="Arial"/>
                        </a:rPr>
                        <a:t>applicable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7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Corresponding 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latin typeface="Arial"/>
                        </a:rPr>
                        <a:t>Not 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$32.90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$8.75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$32.90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$8.75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$20.83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$8.75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$8.75 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marginal cost</a:t>
                      </a:r>
                      <a:r>
                        <a:rPr lang="en-US" sz="1800" b="0" i="0" u="none" strike="noStrike" dirty="0" smtClean="0">
                          <a:latin typeface="Arial"/>
                        </a:rPr>
                        <a:t> </a:t>
                      </a:r>
                    </a:p>
                    <a:p>
                      <a:pPr algn="l" fontAlgn="b"/>
                      <a:r>
                        <a:rPr lang="en-US" sz="1800" b="0" i="0" u="none" strike="noStrike" dirty="0" smtClean="0">
                          <a:latin typeface="Arial"/>
                        </a:rPr>
                        <a:t>per </a:t>
                      </a:r>
                      <a:r>
                        <a:rPr lang="en-US" sz="1800" b="0" i="0" u="none" strike="noStrike" dirty="0">
                          <a:latin typeface="Arial"/>
                        </a:rPr>
                        <a:t>unit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latin typeface="Arial"/>
                        </a:rPr>
                        <a:t>applicable</a:t>
                      </a:r>
                    </a:p>
                  </a:txBody>
                  <a:tcPr marL="10886" marR="10886" marT="108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r>
              <a:rPr lang="en-US" dirty="0"/>
              <a:t>The lumpiness of the technologist makes the marginal cost jump up or down, depending on whether we do or do not have to add a technologist to achieve the next higher output rate. </a:t>
            </a:r>
            <a:br>
              <a:rPr lang="en-US" dirty="0"/>
            </a:br>
            <a:r>
              <a:rPr lang="en-US" dirty="0"/>
              <a:t>The marginal cost is high when we have to add a technologist. It's low </a:t>
            </a:r>
            <a:r>
              <a:rPr lang="en-US" dirty="0" smtClean="0"/>
              <a:t>otherwise.</a:t>
            </a:r>
          </a:p>
          <a:p>
            <a:r>
              <a:rPr lang="en-US" dirty="0" smtClean="0"/>
              <a:t>The next slide assumes that we can change the output rate only by a multiple of 5 per day.</a:t>
            </a: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averagemarginalcost.gif"/>
          <p:cNvPicPr>
            <a:picLocks noGrp="1" noChangeAspect="1"/>
          </p:cNvPicPr>
          <p:nvPr>
            <p:ph idx="1"/>
          </p:nvPr>
        </p:nvPicPr>
        <p:blipFill>
          <a:blip r:embed="rId2"/>
          <a:srcRect l="-12052" r="-12052"/>
          <a:stretch>
            <a:fillRect/>
          </a:stretch>
        </p:blipFill>
        <p:spPr>
          <a:xfrm>
            <a:off x="-851377" y="237067"/>
            <a:ext cx="10708199" cy="5889097"/>
          </a:xfr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Marginal cost and your minimum price</a:t>
            </a:r>
            <a:endParaRPr lang="en-US" dirty="0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half" idx="1"/>
          </p:nvPr>
        </p:nvGraphicFramePr>
        <p:xfrm>
          <a:off x="0" y="1600200"/>
          <a:ext cx="4191000" cy="4538203"/>
        </p:xfrm>
        <a:graphic>
          <a:graphicData uri="http://schemas.openxmlformats.org/drawingml/2006/table">
            <a:tbl>
              <a:tblPr/>
              <a:tblGrid>
                <a:gridCol w="2232910"/>
                <a:gridCol w="1030574"/>
                <a:gridCol w="927516"/>
              </a:tblGrid>
              <a:tr h="36574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Tests per day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Tests per 20-day month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100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Total cost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$6,172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$9,462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Fixed cost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$6,172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$6,172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Technologists needed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Variable cost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$3,290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94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Marginal cost from previous output level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Not </a:t>
                      </a:r>
                      <a:r>
                        <a:rPr lang="en-US" sz="1800" b="0" i="0" u="none" strike="noStrike" dirty="0" err="1" smtClean="0">
                          <a:latin typeface="Arial"/>
                        </a:rPr>
                        <a:t>applic</a:t>
                      </a:r>
                      <a:r>
                        <a:rPr lang="en-US" sz="1800" b="0" i="0" u="none" strike="noStrike" dirty="0" smtClean="0">
                          <a:latin typeface="Arial"/>
                        </a:rPr>
                        <a:t>-able</a:t>
                      </a:r>
                      <a:endParaRPr lang="en-US" sz="1800" b="0" i="0" u="none" strike="noStrike" dirty="0">
                        <a:latin typeface="Arial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$3,290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94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Corresponding marginal cost per unit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Not </a:t>
                      </a:r>
                      <a:r>
                        <a:rPr lang="en-US" sz="1800" b="0" i="0" u="none" strike="noStrike" dirty="0" err="1" smtClean="0">
                          <a:latin typeface="Arial"/>
                        </a:rPr>
                        <a:t>applic</a:t>
                      </a:r>
                      <a:r>
                        <a:rPr lang="en-US" sz="1800" b="0" i="0" u="none" strike="noStrike" dirty="0" smtClean="0">
                          <a:latin typeface="Arial"/>
                        </a:rPr>
                        <a:t>-able</a:t>
                      </a:r>
                      <a:endParaRPr lang="en-US" sz="1800" b="0" i="0" u="none" strike="noStrike" dirty="0">
                        <a:latin typeface="Arial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$32.90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94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(row above divided by 100 tests per day)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If you’re seeing nobody, and you want to contract for doing 5 visits a day, </a:t>
            </a:r>
          </a:p>
          <a:p>
            <a:r>
              <a:rPr lang="en-US" dirty="0" smtClean="0"/>
              <a:t>Your price must be at least $32.90 per mammogram, if you want to gain money from the contract.</a:t>
            </a: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</p:nvPr>
        </p:nvGraphicFramePr>
        <p:xfrm>
          <a:off x="457200" y="1600201"/>
          <a:ext cx="4191000" cy="4729306"/>
        </p:xfrm>
        <a:graphic>
          <a:graphicData uri="http://schemas.openxmlformats.org/drawingml/2006/table">
            <a:tbl>
              <a:tblPr/>
              <a:tblGrid>
                <a:gridCol w="2232910"/>
                <a:gridCol w="1030574"/>
                <a:gridCol w="927516"/>
              </a:tblGrid>
              <a:tr h="4596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Tests per day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30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40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6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Tests per 20-day month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600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800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6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Total cost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$18,667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$20,417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6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Fixed cost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$6,172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$6,172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6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Technologists needed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6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Variable cost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$12,495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$14,245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39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Marginal cost from previous output level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$4,165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$1,750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39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Corresponding marginal cost per unit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$20.83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latin typeface="Arial"/>
                        </a:rPr>
                        <a:t>$8.75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If</a:t>
            </a:r>
            <a:r>
              <a:rPr lang="en-US" dirty="0" smtClean="0"/>
              <a:t> you're currently  </a:t>
            </a:r>
            <a:r>
              <a:rPr lang="en-US" dirty="0"/>
              <a:t>doing 30 tests per day,</a:t>
            </a:r>
            <a:r>
              <a:rPr lang="en-US" dirty="0" smtClean="0"/>
              <a:t> you can </a:t>
            </a:r>
            <a:r>
              <a:rPr lang="en-US" dirty="0"/>
              <a:t>make money if</a:t>
            </a:r>
            <a:r>
              <a:rPr lang="en-US" dirty="0" smtClean="0"/>
              <a:t> you can get a price above $</a:t>
            </a:r>
            <a:r>
              <a:rPr lang="en-US" dirty="0"/>
              <a:t>8.75 each for</a:t>
            </a:r>
            <a:r>
              <a:rPr lang="en-US" dirty="0" smtClean="0"/>
              <a:t> additional tests.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Marginal cost is the concept to use when considering changes.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Compare </a:t>
            </a:r>
            <a:r>
              <a:rPr lang="en-US" dirty="0"/>
              <a:t>the costs with the change </a:t>
            </a:r>
            <a:br>
              <a:rPr lang="en-US" dirty="0"/>
            </a:br>
            <a:r>
              <a:rPr lang="en-US" dirty="0"/>
              <a:t> to the cost without the change. </a:t>
            </a:r>
          </a:p>
          <a:p>
            <a:r>
              <a:rPr lang="en-US" dirty="0"/>
              <a:t>The difference is the marginal cost of the change. </a:t>
            </a:r>
          </a:p>
          <a:p>
            <a:r>
              <a:rPr lang="en-US" dirty="0"/>
              <a:t>Compare that with the marginal benefit of the change to decide whether the change is advantageous.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Average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Average </a:t>
            </a:r>
            <a:r>
              <a:rPr lang="en-US" dirty="0"/>
              <a:t>cost is 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pPr lvl="0"/>
            <a:r>
              <a:rPr lang="en-US" dirty="0"/>
              <a:t>Average cost is sometimes mistakenly used in place of marginal cost.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The upcoming Stool </a:t>
            </a:r>
            <a:r>
              <a:rPr lang="en-US" dirty="0" err="1" smtClean="0"/>
              <a:t>Guaiac</a:t>
            </a:r>
            <a:r>
              <a:rPr lang="en-US" dirty="0" smtClean="0"/>
              <a:t> test article shows an example </a:t>
            </a:r>
            <a:r>
              <a:rPr lang="en-US" dirty="0"/>
              <a:t>of that</a:t>
            </a:r>
            <a:r>
              <a:rPr lang="en-US" dirty="0" smtClean="0"/>
              <a:t> confusion.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688963" y="1600200"/>
          <a:ext cx="4013969" cy="1261533"/>
        </p:xfrm>
        <a:graphic>
          <a:graphicData uri="http://schemas.openxmlformats.org/presentationml/2006/ole">
            <p:oleObj spid="_x0000_s1028" name="Equation" r:id="rId3" imgW="1333293" imgH="418893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Opportunity cost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Opportunity cost is the most fundamental cost concept. </a:t>
            </a:r>
          </a:p>
          <a:p>
            <a:pPr lvl="1"/>
            <a:r>
              <a:rPr lang="en-US" dirty="0"/>
              <a:t>The opportunity cost of doing or getting something is: </a:t>
            </a:r>
          </a:p>
          <a:p>
            <a:r>
              <a:rPr lang="en-US" dirty="0"/>
              <a:t>what you could have done or gotten instead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Marginal cost is what to use to decide whether to do something.</a:t>
            </a:r>
          </a:p>
          <a:p>
            <a:r>
              <a:rPr lang="en-US" dirty="0" smtClean="0"/>
              <a:t>Average </a:t>
            </a:r>
            <a:r>
              <a:rPr lang="en-US" dirty="0"/>
              <a:t>cost</a:t>
            </a:r>
            <a:r>
              <a:rPr lang="en-US" dirty="0" smtClean="0"/>
              <a:t> is good for telling you whether </a:t>
            </a:r>
            <a:r>
              <a:rPr lang="en-US" dirty="0"/>
              <a:t>you're making money overall. </a:t>
            </a:r>
            <a:endParaRPr lang="en-US" dirty="0" smtClean="0"/>
          </a:p>
          <a:p>
            <a:r>
              <a:rPr lang="en-US" dirty="0" smtClean="0"/>
              <a:t>Revenue is the total amount you take in.</a:t>
            </a:r>
          </a:p>
          <a:p>
            <a:pPr lvl="0"/>
            <a:r>
              <a:rPr lang="en-US" dirty="0" smtClean="0"/>
              <a:t>Profit </a:t>
            </a:r>
            <a:r>
              <a:rPr lang="en-US" dirty="0"/>
              <a:t>= Revenue minus cost.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457200" y="5097463"/>
          <a:ext cx="7683501" cy="1262062"/>
        </p:xfrm>
        <a:graphic>
          <a:graphicData uri="http://schemas.openxmlformats.org/presentationml/2006/ole">
            <p:oleObj spid="_x0000_s2052" name="Equation" r:id="rId3" imgW="2551942" imgH="418893" progId="Equation.3">
              <p:embed/>
            </p:oleObj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charge all customers the same price </a:t>
            </a:r>
          </a:p>
          <a:p>
            <a:pPr lvl="1"/>
            <a:r>
              <a:rPr lang="en-US" dirty="0" smtClean="0"/>
              <a:t>(in health care, you generally don't.  But, suppose you did.)</a:t>
            </a:r>
          </a:p>
          <a:p>
            <a:r>
              <a:rPr lang="en-US" dirty="0" smtClean="0"/>
              <a:t>Revenue = Price times Quantity.</a:t>
            </a:r>
          </a:p>
          <a:p>
            <a:endParaRPr lang="en-US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457200" y="338138"/>
          <a:ext cx="7683501" cy="1262062"/>
        </p:xfrm>
        <a:graphic>
          <a:graphicData uri="http://schemas.openxmlformats.org/presentationml/2006/ole">
            <p:oleObj spid="_x0000_s3077" name="Equation" r:id="rId3" imgW="2551942" imgH="418893" progId="Equation.3">
              <p:embed/>
            </p:oleObj>
          </a:graphicData>
        </a:graphic>
      </p:graphicFrame>
      <p:graphicFrame>
        <p:nvGraphicFramePr>
          <p:cNvPr id="3075" name="Object 2"/>
          <p:cNvGraphicFramePr>
            <a:graphicFrameLocks noChangeAspect="1"/>
          </p:cNvGraphicFramePr>
          <p:nvPr/>
        </p:nvGraphicFramePr>
        <p:xfrm>
          <a:off x="1584325" y="3937000"/>
          <a:ext cx="5734050" cy="1262063"/>
        </p:xfrm>
        <a:graphic>
          <a:graphicData uri="http://schemas.openxmlformats.org/presentationml/2006/ole">
            <p:oleObj spid="_x0000_s3078" name="Equation" r:id="rId4" imgW="1904862" imgH="418893" progId="Equation.3">
              <p:embed/>
            </p:oleObj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8000"/>
            <a:ext cx="8229600" cy="4348163"/>
          </a:xfrm>
        </p:spPr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smtClean="0"/>
              <a:t>If </a:t>
            </a:r>
            <a:r>
              <a:rPr lang="en-US" dirty="0"/>
              <a:t>Price exceeds Average Cost then your unit profit is positive</a:t>
            </a:r>
            <a:r>
              <a:rPr lang="en-US" dirty="0" smtClean="0"/>
              <a:t>.  You’re making money.</a:t>
            </a:r>
            <a:endParaRPr lang="en-US" dirty="0"/>
          </a:p>
          <a:p>
            <a:pPr lvl="0"/>
            <a:r>
              <a:rPr lang="en-US" dirty="0"/>
              <a:t>If the price is less than the average cost, your average profit per unit is negative</a:t>
            </a:r>
            <a:r>
              <a:rPr lang="en-US" dirty="0" smtClean="0"/>
              <a:t>.  You’re losing money.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099" name="Object 2"/>
          <p:cNvGraphicFramePr>
            <a:graphicFrameLocks noChangeAspect="1"/>
          </p:cNvGraphicFramePr>
          <p:nvPr/>
        </p:nvGraphicFramePr>
        <p:xfrm>
          <a:off x="1584325" y="515937"/>
          <a:ext cx="5734050" cy="1262063"/>
        </p:xfrm>
        <a:graphic>
          <a:graphicData uri="http://schemas.openxmlformats.org/presentationml/2006/ole">
            <p:oleObj spid="_x0000_s4101" name="Equation" r:id="rId3" imgW="1904862" imgH="418893" progId="Equation.3">
              <p:embed/>
            </p:oleObj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cost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2058148"/>
          <a:ext cx="8686800" cy="3563719"/>
        </p:xfrm>
        <a:graphic>
          <a:graphicData uri="http://schemas.openxmlformats.org/drawingml/2006/table">
            <a:tbl>
              <a:tblPr/>
              <a:tblGrid>
                <a:gridCol w="1465674"/>
                <a:gridCol w="976873"/>
                <a:gridCol w="787917"/>
                <a:gridCol w="945501"/>
                <a:gridCol w="906106"/>
                <a:gridCol w="925805"/>
                <a:gridCol w="906106"/>
                <a:gridCol w="886409"/>
                <a:gridCol w="886409"/>
              </a:tblGrid>
              <a:tr h="600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Tests per day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15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20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30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40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50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44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Tests per month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100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200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300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400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600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800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1000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441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Total cost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$6,172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$9,462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$10,337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$13,627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$14,502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$18,667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$20,417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$22,167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4353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Average cost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(Can't divide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$94.62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$51.69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$45.42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$36.26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$31.11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$25.52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$22.17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2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by 0.)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42533" y="5882100"/>
            <a:ext cx="69765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Economies of scale.  AC falls as Q rises.  That’s because the fixed cost gets spread over more tests.</a:t>
            </a:r>
            <a:endParaRPr lang="en-US" sz="24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cost and marginal cost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-1" y="1417638"/>
          <a:ext cx="9144002" cy="4746096"/>
        </p:xfrm>
        <a:graphic>
          <a:graphicData uri="http://schemas.openxmlformats.org/drawingml/2006/table">
            <a:tbl>
              <a:tblPr/>
              <a:tblGrid>
                <a:gridCol w="1700244"/>
                <a:gridCol w="870858"/>
                <a:gridCol w="829388"/>
                <a:gridCol w="995266"/>
                <a:gridCol w="953796"/>
                <a:gridCol w="974530"/>
                <a:gridCol w="953796"/>
                <a:gridCol w="933062"/>
                <a:gridCol w="933062"/>
              </a:tblGrid>
              <a:tr h="40326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Tests per day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15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20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30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40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50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6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Tests per month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100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200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300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400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600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800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1000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6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Total cost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$6,172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$9,462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$10,337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$13,627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$14,502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$18,667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$20,417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$22,167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5506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Average cost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Can't divide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$94.62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$51.69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$45.42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$36.26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$31.11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$25.52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$22.17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by 0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326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Marginal cost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Not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$3,290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$875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$3,290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$875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$4,165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$1,750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$1,750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5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from previous output level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applic-able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326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Corresponding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Not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$32.90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$8.75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$32.90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$8.75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$20.83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$8.75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$8.75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5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marginal cost per unit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latin typeface="Arial"/>
                        </a:rPr>
                        <a:t>applic</a:t>
                      </a:r>
                      <a:r>
                        <a:rPr lang="en-US" sz="1800" b="0" i="0" u="none" strike="noStrike" dirty="0">
                          <a:latin typeface="Arial"/>
                        </a:rPr>
                        <a:t>-able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0268"/>
            <a:ext cx="8229600" cy="568589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 the 40 </a:t>
            </a:r>
            <a:r>
              <a:rPr lang="en-US" dirty="0"/>
              <a:t>column: </a:t>
            </a:r>
          </a:p>
          <a:p>
            <a:pPr lvl="0"/>
            <a:r>
              <a:rPr lang="en-US" dirty="0"/>
              <a:t>The marginal cost per test is $</a:t>
            </a:r>
            <a:r>
              <a:rPr lang="en-US" dirty="0" smtClean="0"/>
              <a:t>8.75,</a:t>
            </a:r>
          </a:p>
          <a:p>
            <a:pPr lvl="0"/>
            <a:r>
              <a:rPr lang="en-US" dirty="0"/>
              <a:t>but the average cost is $</a:t>
            </a:r>
            <a:r>
              <a:rPr lang="en-US" dirty="0" smtClean="0"/>
              <a:t>25.52.</a:t>
            </a:r>
            <a:endParaRPr lang="en-US" dirty="0"/>
          </a:p>
          <a:p>
            <a:r>
              <a:rPr lang="en-US" dirty="0"/>
              <a:t>Can we really provide extra tests at</a:t>
            </a:r>
            <a:r>
              <a:rPr lang="en-US" dirty="0" smtClean="0"/>
              <a:t> a price just </a:t>
            </a:r>
            <a:r>
              <a:rPr lang="en-US" dirty="0"/>
              <a:t>over $8.75 each and make money? </a:t>
            </a:r>
            <a:br>
              <a:rPr lang="en-US" dirty="0"/>
            </a:br>
            <a:endParaRPr lang="en-US" dirty="0"/>
          </a:p>
          <a:p>
            <a:pPr lvl="0"/>
            <a:r>
              <a:rPr lang="en-US" dirty="0"/>
              <a:t>Yes, if we don't have to</a:t>
            </a:r>
            <a:r>
              <a:rPr lang="en-US" dirty="0" smtClean="0"/>
              <a:t> charge </a:t>
            </a:r>
            <a:r>
              <a:rPr lang="en-US" dirty="0"/>
              <a:t>all our customers that price.</a:t>
            </a:r>
          </a:p>
          <a:p>
            <a:r>
              <a:rPr lang="en-US" dirty="0"/>
              <a:t>Offering a group a price just above its marginal cost will let us make money on that group. </a:t>
            </a:r>
          </a:p>
          <a:p>
            <a:pPr lvl="0"/>
            <a:r>
              <a:rPr lang="en-US" dirty="0"/>
              <a:t>But if we offer all customers prices just above their marginal costs, we won't cover our fixed costs, so we'll lose money overall.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Price discrimination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Jargon term for charging different customers different prices.</a:t>
            </a:r>
          </a:p>
          <a:p>
            <a:r>
              <a:rPr lang="en-US" dirty="0"/>
              <a:t>Not illegal.</a:t>
            </a:r>
          </a:p>
          <a:p>
            <a:r>
              <a:rPr lang="en-US" dirty="0"/>
              <a:t>In health care, often </a:t>
            </a:r>
            <a:r>
              <a:rPr lang="en-US" dirty="0" smtClean="0"/>
              <a:t>encouraged.</a:t>
            </a:r>
          </a:p>
          <a:p>
            <a:pPr lvl="1"/>
            <a:r>
              <a:rPr lang="en-US" dirty="0" smtClean="0"/>
              <a:t>Sliding scale fees for doctors</a:t>
            </a:r>
          </a:p>
          <a:p>
            <a:pPr lvl="1"/>
            <a:r>
              <a:rPr lang="en-US" dirty="0" smtClean="0"/>
              <a:t>Payment plans and write-offs for hospitals</a:t>
            </a:r>
          </a:p>
          <a:p>
            <a:pPr lvl="1"/>
            <a:r>
              <a:rPr lang="en-US" dirty="0" smtClean="0"/>
              <a:t>Drug samples</a:t>
            </a:r>
          </a:p>
          <a:p>
            <a:pPr lvl="1"/>
            <a:r>
              <a:rPr lang="en-US" dirty="0" smtClean="0"/>
              <a:t>Negotiated contracts with insurers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Average cost is the break-even price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-1" y="1417638"/>
          <a:ext cx="9144002" cy="4746096"/>
        </p:xfrm>
        <a:graphic>
          <a:graphicData uri="http://schemas.openxmlformats.org/drawingml/2006/table">
            <a:tbl>
              <a:tblPr/>
              <a:tblGrid>
                <a:gridCol w="1700244"/>
                <a:gridCol w="870858"/>
                <a:gridCol w="829388"/>
                <a:gridCol w="995266"/>
                <a:gridCol w="953796"/>
                <a:gridCol w="974530"/>
                <a:gridCol w="953796"/>
                <a:gridCol w="933062"/>
                <a:gridCol w="933062"/>
              </a:tblGrid>
              <a:tr h="40326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Tests per day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15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20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30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40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50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6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Tests per month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100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200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300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400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600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800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1000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6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Total cost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$6,172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$9,462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$10,337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$13,627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$14,502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$18,667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$20,417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$22,167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5506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Average cost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Can't divide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$94.62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$51.69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$45.42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$36.26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$31.11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$25.52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$22.17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by 0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326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Marginal cost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Not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$3,290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$875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$3,290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$875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$4,165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$1,750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$1,750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5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from previous output level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applic-able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326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Corresponding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Not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$32.90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$8.75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$32.90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$8.75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$20.83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$8.75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Arial"/>
                        </a:rPr>
                        <a:t>$8.75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5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marginal cost per unit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latin typeface="Arial"/>
                        </a:rPr>
                        <a:t>applic</a:t>
                      </a:r>
                      <a:r>
                        <a:rPr lang="en-US" sz="1800" b="0" i="0" u="none" strike="noStrike" dirty="0">
                          <a:latin typeface="Arial"/>
                        </a:rPr>
                        <a:t>-able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4000" y="6400800"/>
            <a:ext cx="843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At 40 tests per day, the break-even price is $25.52.  Any higher price Is profitable.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Long-run and short-run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short run, it pays to sell to any customer who'll pay marginal cost. </a:t>
            </a:r>
          </a:p>
          <a:p>
            <a:pPr lvl="0"/>
            <a:r>
              <a:rPr lang="en-US" dirty="0"/>
              <a:t>Even if </a:t>
            </a:r>
            <a:r>
              <a:rPr lang="en-US" dirty="0" smtClean="0"/>
              <a:t>you’re losing </a:t>
            </a:r>
            <a:r>
              <a:rPr lang="en-US" dirty="0"/>
              <a:t>money overall, you're</a:t>
            </a:r>
            <a:r>
              <a:rPr lang="en-US" dirty="0" smtClean="0"/>
              <a:t> losing less than if you had turned down the sale.</a:t>
            </a:r>
          </a:p>
          <a:p>
            <a:r>
              <a:rPr lang="en-US" dirty="0"/>
              <a:t>In the long run, when you can get out of your fixed cost, you shut down if your average price is not more than average cost.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Opportunity cost</a:t>
            </a:r>
            <a:r>
              <a:rPr lang="en-US" dirty="0" smtClean="0"/>
              <a:t> is </a:t>
            </a:r>
          </a:p>
          <a:p>
            <a:pPr lvl="0"/>
            <a:r>
              <a:rPr lang="en-US" dirty="0"/>
              <a:t>what you give up to get something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Opportunity cost is what you forgo</a:t>
            </a:r>
            <a:r>
              <a:rPr lang="en-US" b="1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Example: The opportunity cost of buying a box of </a:t>
            </a:r>
            <a:r>
              <a:rPr lang="en-US" dirty="0" err="1"/>
              <a:t>Cracklin</a:t>
            </a:r>
            <a:r>
              <a:rPr lang="en-US" dirty="0"/>
              <a:t> Oat Bran is one-and-a half boxes of Wheat </a:t>
            </a:r>
            <a:r>
              <a:rPr lang="en-US" dirty="0" err="1"/>
              <a:t>Chex</a:t>
            </a:r>
            <a:r>
              <a:rPr lang="en-US" dirty="0"/>
              <a:t>, if that's your second favorite cereal.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money cost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Total </a:t>
            </a:r>
            <a:r>
              <a:rPr lang="en-US" dirty="0"/>
              <a:t>cost -- the </a:t>
            </a:r>
            <a:r>
              <a:rPr lang="en-US" dirty="0" smtClean="0"/>
              <a:t>dollars </a:t>
            </a:r>
            <a:r>
              <a:rPr lang="en-US" dirty="0"/>
              <a:t>you give up by being in business and operating at your current rate.</a:t>
            </a:r>
          </a:p>
          <a:p>
            <a:pPr lvl="0"/>
            <a:r>
              <a:rPr lang="en-US" dirty="0"/>
              <a:t>Fixed cost -- the </a:t>
            </a:r>
            <a:r>
              <a:rPr lang="en-US" dirty="0" smtClean="0"/>
              <a:t>dollars you </a:t>
            </a:r>
            <a:r>
              <a:rPr lang="en-US" dirty="0"/>
              <a:t>give up by being in business, even if you produce nothing.</a:t>
            </a:r>
          </a:p>
          <a:p>
            <a:pPr lvl="0"/>
            <a:r>
              <a:rPr lang="en-US" dirty="0"/>
              <a:t>Variable cost -- the </a:t>
            </a:r>
            <a:r>
              <a:rPr lang="en-US" dirty="0" smtClean="0"/>
              <a:t>dollars you </a:t>
            </a:r>
            <a:r>
              <a:rPr lang="en-US" dirty="0"/>
              <a:t>give up to produce at your current rate, over and above your fixed cost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All these costs are “flows.”  $ per </a:t>
            </a:r>
            <a:r>
              <a:rPr lang="en-US" smtClean="0"/>
              <a:t>time period.</a:t>
            </a:r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money cost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Marginal </a:t>
            </a:r>
            <a:r>
              <a:rPr lang="en-US" dirty="0"/>
              <a:t>cost -- the </a:t>
            </a:r>
            <a:r>
              <a:rPr lang="en-US" dirty="0" smtClean="0"/>
              <a:t>dollars you </a:t>
            </a:r>
            <a:r>
              <a:rPr lang="en-US" dirty="0"/>
              <a:t>give up to add one</a:t>
            </a:r>
            <a:r>
              <a:rPr lang="en-US" dirty="0" smtClean="0"/>
              <a:t> to </a:t>
            </a:r>
            <a:r>
              <a:rPr lang="en-US" dirty="0"/>
              <a:t>your rate of production.</a:t>
            </a:r>
          </a:p>
          <a:p>
            <a:pPr lvl="0"/>
            <a:r>
              <a:rPr lang="en-US" dirty="0"/>
              <a:t>Average cost -- total cost divided by output </a:t>
            </a:r>
            <a:r>
              <a:rPr lang="en-US" dirty="0" smtClean="0"/>
              <a:t>rate</a:t>
            </a:r>
            <a:endParaRPr lang="en-US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Price discrimination is</a:t>
            </a:r>
          </a:p>
          <a:p>
            <a:pPr>
              <a:buNone/>
            </a:pPr>
            <a:r>
              <a:rPr lang="en-US" dirty="0" smtClean="0"/>
              <a:t>Charging different customers different prices for the same thing.</a:t>
            </a:r>
            <a:endParaRPr lang="en-US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When the price does not reflect the opportunity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There are costs that do not get paid for.</a:t>
            </a:r>
          </a:p>
          <a:p>
            <a:pPr marL="514350" lvl="0" indent="-514350">
              <a:buAutoNum type="arabicPeriod" startAt="2"/>
            </a:pPr>
            <a:r>
              <a:rPr lang="en-US" dirty="0" smtClean="0"/>
              <a:t>There </a:t>
            </a:r>
            <a:r>
              <a:rPr lang="en-US" dirty="0" smtClean="0"/>
              <a:t>are external costs or benefits</a:t>
            </a:r>
            <a:r>
              <a:rPr lang="en-US" dirty="0" smtClean="0"/>
              <a:t>.</a:t>
            </a:r>
          </a:p>
          <a:p>
            <a:pPr marL="514350" lvl="0" indent="-514350">
              <a:buAutoNum type="arabicPeriod" startAt="2"/>
            </a:pPr>
            <a:r>
              <a:rPr lang="en-US" dirty="0" smtClean="0"/>
              <a:t>A lack of price competition can leave the price well above the opportunity cost.</a:t>
            </a:r>
            <a:endParaRPr lang="en-US" dirty="0" smtClean="0"/>
          </a:p>
          <a:p>
            <a:pPr marL="514350" lvl="0" indent="-514350">
              <a:buAutoNum type="arabicPeriod" startAt="2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Hospital day price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Reinhardt, in this week’s assigned article, argues that</a:t>
            </a:r>
          </a:p>
          <a:p>
            <a:r>
              <a:rPr lang="en-US" dirty="0" smtClean="0"/>
              <a:t>Prices for hospital days late in a patient’s stay are higher than opportunity cost.</a:t>
            </a:r>
          </a:p>
          <a:p>
            <a:r>
              <a:rPr lang="en-US" dirty="0" smtClean="0"/>
              <a:t>This leads to substituting other forms of care that have higher opportunity cost.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7340" y="762000"/>
            <a:ext cx="8854460" cy="5283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Emergency room care – </a:t>
            </a:r>
            <a:br>
              <a:rPr lang="en-US" dirty="0" smtClean="0"/>
            </a:br>
            <a:r>
              <a:rPr lang="en-US" dirty="0" smtClean="0"/>
              <a:t>Pricey?  Costly?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Trauma care is pricey and costly</a:t>
            </a:r>
          </a:p>
          <a:p>
            <a:r>
              <a:rPr lang="en-US" dirty="0" smtClean="0"/>
              <a:t>Primary care in the E.R.</a:t>
            </a:r>
          </a:p>
          <a:p>
            <a:pPr lvl="1"/>
            <a:r>
              <a:rPr lang="en-US" dirty="0" smtClean="0"/>
              <a:t>Pricey</a:t>
            </a:r>
          </a:p>
          <a:p>
            <a:pPr lvl="1"/>
            <a:r>
              <a:rPr lang="en-US" dirty="0" smtClean="0"/>
              <a:t>Not costly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2285048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Emergency room care – </a:t>
            </a:r>
            <a:br>
              <a:rPr lang="en-US" dirty="0" smtClean="0"/>
            </a:br>
            <a:r>
              <a:rPr lang="en-US" dirty="0" smtClean="0"/>
              <a:t>Pricey?  Costly?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Primary care in the E.R.</a:t>
            </a:r>
          </a:p>
          <a:p>
            <a:pPr lvl="1"/>
            <a:r>
              <a:rPr lang="en-US" dirty="0" smtClean="0"/>
              <a:t>Pricey, because of Ramsay Principle.  </a:t>
            </a:r>
          </a:p>
          <a:p>
            <a:pPr lvl="2"/>
            <a:r>
              <a:rPr lang="en-US" dirty="0" smtClean="0"/>
              <a:t>Demand is inelastic.  Hospitals can raise the price without driving customers away.</a:t>
            </a:r>
          </a:p>
          <a:p>
            <a:pPr lvl="1"/>
            <a:r>
              <a:rPr lang="en-US" dirty="0" smtClean="0"/>
              <a:t>Not costly, because  </a:t>
            </a:r>
          </a:p>
          <a:p>
            <a:pPr lvl="2"/>
            <a:r>
              <a:rPr lang="en-US" dirty="0" smtClean="0"/>
              <a:t>The E.R. has to have people on duty at all times, ready to care for serious trauma and life-threatening illness at a moment’s notice.  </a:t>
            </a:r>
          </a:p>
          <a:p>
            <a:pPr lvl="2"/>
            <a:r>
              <a:rPr lang="en-US" dirty="0" smtClean="0"/>
              <a:t>When they’re not busy doing that, they take care of non-urgent patients in the waiting room.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505571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Spending and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Diverting people from the E.R. to doctors’ offices would raise cost but reduce spending.</a:t>
            </a:r>
          </a:p>
          <a:p>
            <a:pPr lvl="1"/>
            <a:r>
              <a:rPr lang="en-US" dirty="0" smtClean="0"/>
              <a:t>Spending is price </a:t>
            </a:r>
            <a:r>
              <a:rPr lang="en-US" smtClean="0"/>
              <a:t>X quantity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623114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Brown et al on screening mammogram supply and pricing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Lacking competition over price …</a:t>
            </a:r>
          </a:p>
          <a:p>
            <a:r>
              <a:rPr lang="en-US" dirty="0" smtClean="0"/>
              <a:t>… many providers persisted in the market with high cost and prices</a:t>
            </a:r>
          </a:p>
          <a:p>
            <a:r>
              <a:rPr lang="en-US" dirty="0" smtClean="0"/>
              <a:t>The high prices reduced the quantity demanded to less than the Need.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Opportunity cost is what you forgo</a:t>
            </a:r>
            <a:r>
              <a:rPr lang="en-US" b="1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</a:t>
            </a:r>
            <a:r>
              <a:rPr lang="en-US" dirty="0"/>
              <a:t>: Your opportunity cost for taking this class includes: </a:t>
            </a:r>
          </a:p>
          <a:p>
            <a:pPr lvl="0"/>
            <a:r>
              <a:rPr lang="en-US" dirty="0"/>
              <a:t>Whatever else you could have bought with your tuition and fee </a:t>
            </a:r>
            <a:r>
              <a:rPr lang="en-US" dirty="0" smtClean="0"/>
              <a:t>money</a:t>
            </a:r>
          </a:p>
          <a:p>
            <a:pPr lvl="1"/>
            <a:r>
              <a:rPr lang="en-US" dirty="0" smtClean="0"/>
              <a:t>plus</a:t>
            </a:r>
            <a:endParaRPr lang="en-US" dirty="0"/>
          </a:p>
          <a:p>
            <a:r>
              <a:rPr lang="en-US" dirty="0"/>
              <a:t>the work, family </a:t>
            </a:r>
            <a:r>
              <a:rPr lang="en-US" dirty="0" smtClean="0"/>
              <a:t>participation, and recreation that you are not doing because you are here. </a:t>
            </a:r>
            <a:endParaRPr lang="en-US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averagemarginalcost.gif"/>
          <p:cNvPicPr>
            <a:picLocks noGrp="1" noChangeAspect="1"/>
          </p:cNvPicPr>
          <p:nvPr>
            <p:ph idx="1"/>
          </p:nvPr>
        </p:nvPicPr>
        <p:blipFill>
          <a:blip r:embed="rId2"/>
          <a:srcRect l="-12052" r="-12052"/>
          <a:stretch>
            <a:fillRect/>
          </a:stretch>
        </p:blipFill>
        <p:spPr>
          <a:xfrm>
            <a:off x="-851377" y="237067"/>
            <a:ext cx="10708199" cy="5889097"/>
          </a:xfrm>
        </p:spPr>
      </p:pic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6000" y="193498"/>
            <a:ext cx="7112000" cy="6471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Price and Cost are different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Price</a:t>
            </a:r>
          </a:p>
          <a:p>
            <a:pPr lvl="1"/>
            <a:r>
              <a:rPr lang="en-US" dirty="0" smtClean="0"/>
              <a:t>what </a:t>
            </a:r>
            <a:r>
              <a:rPr lang="en-US" dirty="0" smtClean="0"/>
              <a:t>you pay</a:t>
            </a:r>
          </a:p>
          <a:p>
            <a:r>
              <a:rPr lang="en-US" dirty="0" smtClean="0"/>
              <a:t>Cost</a:t>
            </a:r>
          </a:p>
          <a:p>
            <a:pPr lvl="1"/>
            <a:r>
              <a:rPr lang="en-US" dirty="0" smtClean="0"/>
              <a:t>what </a:t>
            </a:r>
            <a:r>
              <a:rPr lang="en-US" dirty="0" smtClean="0"/>
              <a:t>you </a:t>
            </a:r>
            <a:r>
              <a:rPr lang="en-US" dirty="0" smtClean="0"/>
              <a:t>– or </a:t>
            </a:r>
            <a:r>
              <a:rPr lang="en-US" dirty="0" smtClean="0"/>
              <a:t>we – give </a:t>
            </a:r>
            <a:r>
              <a:rPr lang="en-US" dirty="0" smtClean="0"/>
              <a:t>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42723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Opportunity cost </a:t>
            </a:r>
            <a:br>
              <a:rPr lang="en-US" b="1" dirty="0" smtClean="0"/>
            </a:br>
            <a:r>
              <a:rPr lang="en-US" b="1" dirty="0" smtClean="0"/>
              <a:t>is not resources used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Strictly </a:t>
            </a:r>
            <a:r>
              <a:rPr lang="en-US" dirty="0"/>
              <a:t>speaking, the cost of something is not the resources used up to get it. </a:t>
            </a:r>
          </a:p>
          <a:p>
            <a:r>
              <a:rPr lang="en-US" dirty="0"/>
              <a:t>Instead, the cost is what else you could have done with those resources. </a:t>
            </a:r>
          </a:p>
          <a:p>
            <a:r>
              <a:rPr lang="en-US" dirty="0"/>
              <a:t>Resources have value only because you can use them to make goods and services that have value.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Using prices for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Opportunity </a:t>
            </a:r>
            <a:r>
              <a:rPr lang="en-US" dirty="0"/>
              <a:t>cost can be hard to use in practice. </a:t>
            </a:r>
          </a:p>
          <a:p>
            <a:r>
              <a:rPr lang="en-US" dirty="0"/>
              <a:t>Dollar costs (prices) are </a:t>
            </a:r>
          </a:p>
          <a:p>
            <a:pPr lvl="0"/>
            <a:r>
              <a:rPr lang="en-US" dirty="0"/>
              <a:t>easier to determine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and</a:t>
            </a:r>
            <a:endParaRPr lang="en-US" dirty="0"/>
          </a:p>
          <a:p>
            <a:pPr lvl="0"/>
            <a:r>
              <a:rPr lang="en-US" dirty="0"/>
              <a:t>easier to add up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1408</TotalTime>
  <Words>3068</Words>
  <Application>Microsoft Office PowerPoint</Application>
  <PresentationFormat>On-screen Show (4:3)</PresentationFormat>
  <Paragraphs>803</Paragraphs>
  <Slides>72</Slides>
  <Notes>0</Notes>
  <HiddenSlides>6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4" baseType="lpstr">
      <vt:lpstr>Office Theme</vt:lpstr>
      <vt:lpstr>Equation</vt:lpstr>
      <vt:lpstr>Cost</vt:lpstr>
      <vt:lpstr>Cost concepts</vt:lpstr>
      <vt:lpstr>The economic problem</vt:lpstr>
      <vt:lpstr>Cost and the necessity of choice,  even in health care </vt:lpstr>
      <vt:lpstr>Opportunity cost </vt:lpstr>
      <vt:lpstr>Opportunity cost is what you forgo.</vt:lpstr>
      <vt:lpstr>Opportunity cost is what you forgo.</vt:lpstr>
      <vt:lpstr>Opportunity cost  is not resources used</vt:lpstr>
      <vt:lpstr>Using prices for costs</vt:lpstr>
      <vt:lpstr>Nevertheless, we should not lose sight of opportunity cost.</vt:lpstr>
      <vt:lpstr>Nevertheless, we should not lose sight of opportunity cost.</vt:lpstr>
      <vt:lpstr>Nevertheless, we should not lose sight of opportunity cost.</vt:lpstr>
      <vt:lpstr>Money cost concepts</vt:lpstr>
      <vt:lpstr>Stocks and Flows</vt:lpstr>
      <vt:lpstr>Stocks and Flows Bathtub analogy</vt:lpstr>
      <vt:lpstr>Stocks and Flows in accounting</vt:lpstr>
      <vt:lpstr>Stocks and Flows</vt:lpstr>
      <vt:lpstr>Stocks and “stocks”</vt:lpstr>
      <vt:lpstr>Stocks and Flows Opportunity cost is a flow</vt:lpstr>
      <vt:lpstr>Total cost</vt:lpstr>
      <vt:lpstr>Total cost example</vt:lpstr>
      <vt:lpstr>Example</vt:lpstr>
      <vt:lpstr>Screening mammography costs, 1989</vt:lpstr>
      <vt:lpstr>Total cost is an increasing function of quantity.   The faster you produce, the more your total cost at that rate. </vt:lpstr>
      <vt:lpstr>The cost of producing 0 is not $0.   The cost of producing 0 is the fixed cost. </vt:lpstr>
      <vt:lpstr>Fixed cost </vt:lpstr>
      <vt:lpstr>Slide 27</vt:lpstr>
      <vt:lpstr>Total and fixed cost</vt:lpstr>
      <vt:lpstr> </vt:lpstr>
      <vt:lpstr>Converting a stock to a flow</vt:lpstr>
      <vt:lpstr>Expenses that happen  even if no customers show</vt:lpstr>
      <vt:lpstr>Fixed cost summary</vt:lpstr>
      <vt:lpstr>Slide 33</vt:lpstr>
      <vt:lpstr>Variable Cost</vt:lpstr>
      <vt:lpstr>Slide 35</vt:lpstr>
      <vt:lpstr>Slide 36</vt:lpstr>
      <vt:lpstr>Marginal cost Incremental cost</vt:lpstr>
      <vt:lpstr>Calculating marginal cost</vt:lpstr>
      <vt:lpstr>Slide 39</vt:lpstr>
      <vt:lpstr>The other marginal costs total $8.75 per patient</vt:lpstr>
      <vt:lpstr>You make money if your price is more than your marginal cost.</vt:lpstr>
      <vt:lpstr>If you need to add a technologist, the marginal cost is higher.</vt:lpstr>
      <vt:lpstr>Slide 43</vt:lpstr>
      <vt:lpstr>Slide 44</vt:lpstr>
      <vt:lpstr>Slide 45</vt:lpstr>
      <vt:lpstr>Marginal cost and your minimum price</vt:lpstr>
      <vt:lpstr>Slide 47</vt:lpstr>
      <vt:lpstr>Marginal cost is the concept to use when considering changes. </vt:lpstr>
      <vt:lpstr>Average cost</vt:lpstr>
      <vt:lpstr>Average cost</vt:lpstr>
      <vt:lpstr>Slide 51</vt:lpstr>
      <vt:lpstr>Slide 52</vt:lpstr>
      <vt:lpstr>Average cost</vt:lpstr>
      <vt:lpstr>Average cost and marginal cost</vt:lpstr>
      <vt:lpstr>Slide 55</vt:lpstr>
      <vt:lpstr>Price discrimination</vt:lpstr>
      <vt:lpstr>Average cost is the break-even price</vt:lpstr>
      <vt:lpstr>Long-run and short-run</vt:lpstr>
      <vt:lpstr>Review</vt:lpstr>
      <vt:lpstr>Review of money cost concepts</vt:lpstr>
      <vt:lpstr>Review of money cost concepts</vt:lpstr>
      <vt:lpstr>Review</vt:lpstr>
      <vt:lpstr>When the price does not reflect the opportunity cost</vt:lpstr>
      <vt:lpstr>Hospital day price example</vt:lpstr>
      <vt:lpstr>Slide 65</vt:lpstr>
      <vt:lpstr>Emergency room care –  Pricey?  Costly?</vt:lpstr>
      <vt:lpstr>Emergency room care –  Pricey?  Costly?</vt:lpstr>
      <vt:lpstr>Spending and cost</vt:lpstr>
      <vt:lpstr>Brown et al on screening mammogram supply and pricing</vt:lpstr>
      <vt:lpstr>Slide 70</vt:lpstr>
      <vt:lpstr>Slide 71</vt:lpstr>
      <vt:lpstr>Price and Cost are different concepts</vt:lpstr>
    </vt:vector>
  </TitlesOfParts>
  <Company>Univ. of South Carolina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</dc:title>
  <dc:creator>Sam Baker</dc:creator>
  <cp:lastModifiedBy>Sam Baker</cp:lastModifiedBy>
  <cp:revision>44</cp:revision>
  <dcterms:created xsi:type="dcterms:W3CDTF">2009-08-27T16:03:03Z</dcterms:created>
  <dcterms:modified xsi:type="dcterms:W3CDTF">2013-10-31T19:50:24Z</dcterms:modified>
</cp:coreProperties>
</file>