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78" r:id="rId4"/>
    <p:sldId id="281" r:id="rId5"/>
    <p:sldId id="265" r:id="rId6"/>
    <p:sldId id="277" r:id="rId7"/>
    <p:sldId id="263" r:id="rId8"/>
    <p:sldId id="280" r:id="rId9"/>
    <p:sldId id="275" r:id="rId10"/>
    <p:sldId id="276" r:id="rId11"/>
    <p:sldId id="272" r:id="rId12"/>
    <p:sldId id="266" r:id="rId13"/>
    <p:sldId id="268" r:id="rId14"/>
    <p:sldId id="269" r:id="rId15"/>
    <p:sldId id="270" r:id="rId16"/>
    <p:sldId id="267" r:id="rId17"/>
    <p:sldId id="274" r:id="rId18"/>
    <p:sldId id="273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65A72-D586-4B4F-B8AA-5A635320DD5F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22FA4-03CE-4B5C-A051-623828EAF0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2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spm.sph.sc.edu/COURSES/J716/demos/ScatterPlots/NormalScatter.html" TargetMode="External"/><Relationship Id="rId3" Type="http://schemas.openxmlformats.org/officeDocument/2006/relationships/hyperlink" Target="http://hspm.sph.sc.edu/COURSES/J716/demos/ScatterPlots/LogLogScatter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hyperlink" Target="http://hspm.sph.sc.edu/COURSES/J716/pdf/716-5%20Assignment%205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J716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Heteroskedasticity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err="1" smtClean="0"/>
              <a:t>Heh’-teh-ro</a:t>
            </a:r>
            <a:r>
              <a:rPr lang="en-US" dirty="0" smtClean="0"/>
              <a:t> – </a:t>
            </a:r>
            <a:r>
              <a:rPr lang="en-US" dirty="0" err="1" smtClean="0"/>
              <a:t>ske</a:t>
            </a:r>
            <a:r>
              <a:rPr lang="en-US" dirty="0" smtClean="0"/>
              <a:t>-</a:t>
            </a:r>
            <a:r>
              <a:rPr lang="en-US" dirty="0" err="1" smtClean="0"/>
              <a:t>das’</a:t>
            </a:r>
            <a:r>
              <a:rPr lang="en-US" dirty="0" smtClean="0"/>
              <a:t> – </a:t>
            </a:r>
            <a:r>
              <a:rPr lang="en-US" dirty="0" err="1" smtClean="0"/>
              <a:t>ti</a:t>
            </a:r>
            <a:r>
              <a:rPr lang="en-US" dirty="0" smtClean="0"/>
              <a:t>’-</a:t>
            </a:r>
            <a:r>
              <a:rPr lang="en-US" dirty="0" err="1" smtClean="0"/>
              <a:t>si</a:t>
            </a:r>
            <a:r>
              <a:rPr lang="en-US" dirty="0" smtClean="0"/>
              <a:t>-tee</a:t>
            </a:r>
          </a:p>
          <a:p>
            <a:endParaRPr lang="en-US" dirty="0" smtClean="0"/>
          </a:p>
          <a:p>
            <a:r>
              <a:rPr lang="en-US" dirty="0" smtClean="0"/>
              <a:t>Violates assumption 3 that errors all have the same variance.  </a:t>
            </a:r>
          </a:p>
          <a:p>
            <a:pPr lvl="1"/>
            <a:r>
              <a:rPr lang="en-US" dirty="0" smtClean="0"/>
              <a:t>Ordinary least squares is not your best choice.</a:t>
            </a:r>
          </a:p>
          <a:p>
            <a:r>
              <a:rPr lang="en-US" dirty="0" smtClean="0"/>
              <a:t>Some observations deserve more weight than others.</a:t>
            </a:r>
          </a:p>
          <a:p>
            <a:pPr lvl="1"/>
            <a:r>
              <a:rPr lang="en-US" dirty="0" smtClean="0"/>
              <a:t>Or – </a:t>
            </a:r>
          </a:p>
          <a:p>
            <a:r>
              <a:rPr lang="en-US" dirty="0" smtClean="0"/>
              <a:t>You need a non-linear model.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Nonlinear models – adapt linear least squares by transforming variables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Y = e</a:t>
            </a:r>
            <a:r>
              <a:rPr lang="en-US" baseline="30000" dirty="0" smtClean="0"/>
              <a:t>x</a:t>
            </a:r>
            <a:endParaRPr lang="en-US" baseline="30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Made linear by New Y = logarithm of Old Y.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0"/>
            <a:ext cx="3382963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743200"/>
            <a:ext cx="3382963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Approx. 2.718281828 </a:t>
            </a:r>
          </a:p>
          <a:p>
            <a:r>
              <a:rPr lang="en-US" dirty="0" smtClean="0"/>
              <a:t>Limit of the expression below as n gets larger and larger</a:t>
            </a:r>
          </a:p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83229" y="3276600"/>
          <a:ext cx="4060371" cy="2991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482600" imgH="355600" progId="Equation.3">
                  <p:embed/>
                </p:oleObj>
              </mc:Choice>
              <mc:Fallback>
                <p:oleObj name="Equation" r:id="rId3" imgW="4826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229" y="3276600"/>
                        <a:ext cx="4060371" cy="29918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 and 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baseline="30000" dirty="0" smtClean="0"/>
              <a:t>0</a:t>
            </a:r>
            <a:r>
              <a:rPr lang="en-US" dirty="0" smtClean="0"/>
              <a:t>=1</a:t>
            </a:r>
          </a:p>
          <a:p>
            <a:r>
              <a:rPr lang="en-US" dirty="0" smtClean="0"/>
              <a:t>Ln(1)=0</a:t>
            </a:r>
          </a:p>
          <a:p>
            <a:r>
              <a:rPr lang="en-US" dirty="0" err="1" smtClean="0"/>
              <a:t>e</a:t>
            </a:r>
            <a:r>
              <a:rPr lang="en-US" baseline="30000" dirty="0" err="1" smtClean="0"/>
              <a:t>a</a:t>
            </a:r>
            <a:r>
              <a:rPr lang="en-US" dirty="0" err="1" smtClean="0"/>
              <a:t>e</a:t>
            </a:r>
            <a:r>
              <a:rPr lang="en-US" baseline="30000" dirty="0" err="1" smtClean="0"/>
              <a:t>b</a:t>
            </a:r>
            <a:r>
              <a:rPr lang="en-US" dirty="0" smtClean="0"/>
              <a:t>=</a:t>
            </a:r>
            <a:r>
              <a:rPr lang="en-US" dirty="0" err="1" smtClean="0"/>
              <a:t>e</a:t>
            </a:r>
            <a:r>
              <a:rPr lang="en-US" baseline="30000" dirty="0" err="1" smtClean="0"/>
              <a:t>a+b</a:t>
            </a:r>
            <a:endParaRPr lang="en-US" dirty="0" smtClean="0"/>
          </a:p>
          <a:p>
            <a:r>
              <a:rPr lang="en-US" dirty="0" err="1" smtClean="0"/>
              <a:t>Ln(ab</a:t>
            </a:r>
            <a:r>
              <a:rPr lang="en-US" dirty="0" smtClean="0"/>
              <a:t>)=</a:t>
            </a:r>
            <a:r>
              <a:rPr lang="en-US" dirty="0" err="1" smtClean="0"/>
              <a:t>ln(a)+ln(b</a:t>
            </a:r>
            <a:r>
              <a:rPr lang="en-US" dirty="0" smtClean="0"/>
              <a:t>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baseline="30000" dirty="0" err="1" smtClean="0"/>
              <a:t>b</a:t>
            </a:r>
            <a:r>
              <a:rPr lang="en-US" dirty="0" err="1" smtClean="0"/>
              <a:t>)a</a:t>
            </a:r>
            <a:r>
              <a:rPr lang="en-US" dirty="0" smtClean="0"/>
              <a:t>=</a:t>
            </a:r>
            <a:r>
              <a:rPr lang="en-US" dirty="0" err="1" smtClean="0"/>
              <a:t>e</a:t>
            </a:r>
            <a:r>
              <a:rPr lang="en-US" baseline="30000" dirty="0" err="1" smtClean="0"/>
              <a:t>ba</a:t>
            </a:r>
            <a:endParaRPr lang="en-US" baseline="30000" dirty="0" smtClean="0"/>
          </a:p>
          <a:p>
            <a:r>
              <a:rPr lang="en-US" dirty="0" err="1" smtClean="0"/>
              <a:t>Ln(b</a:t>
            </a:r>
            <a:r>
              <a:rPr lang="en-US" baseline="30000" dirty="0" err="1" smtClean="0"/>
              <a:t>a</a:t>
            </a:r>
            <a:r>
              <a:rPr lang="en-US" dirty="0" smtClean="0"/>
              <a:t>)=</a:t>
            </a:r>
            <a:r>
              <a:rPr lang="en-US" dirty="0" err="1" smtClean="0"/>
              <a:t>aln(b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 variables to make equation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 = </a:t>
            </a:r>
            <a:r>
              <a:rPr lang="en-US" dirty="0" err="1" smtClean="0"/>
              <a:t>Ae</a:t>
            </a:r>
            <a:r>
              <a:rPr lang="en-US" baseline="30000" dirty="0" err="1" smtClean="0"/>
              <a:t>bx</a:t>
            </a:r>
            <a:r>
              <a:rPr lang="en-US" dirty="0" err="1" smtClean="0"/>
              <a:t>u</a:t>
            </a:r>
            <a:endParaRPr lang="en-US" dirty="0" smtClean="0"/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ln(Ae</a:t>
            </a:r>
            <a:r>
              <a:rPr lang="en-US" baseline="30000" dirty="0" err="1" smtClean="0"/>
              <a:t>bX</a:t>
            </a:r>
            <a:r>
              <a:rPr lang="en-US" dirty="0" err="1" smtClean="0"/>
              <a:t>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ln(e</a:t>
            </a:r>
            <a:r>
              <a:rPr lang="en-US" baseline="30000" dirty="0" err="1" smtClean="0"/>
              <a:t>bX</a:t>
            </a:r>
            <a:r>
              <a:rPr lang="en-US" dirty="0" smtClean="0"/>
              <a:t>)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bln(e</a:t>
            </a:r>
            <a:r>
              <a:rPr lang="en-US" baseline="30000" dirty="0" err="1" smtClean="0"/>
              <a:t>X</a:t>
            </a:r>
            <a:r>
              <a:rPr lang="en-US" dirty="0" smtClean="0"/>
              <a:t>)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bX</a:t>
            </a:r>
            <a:r>
              <a:rPr lang="en-US" dirty="0" smtClean="0"/>
              <a:t>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 variables to make equation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 = </a:t>
            </a:r>
            <a:r>
              <a:rPr lang="en-US" dirty="0" err="1" smtClean="0"/>
              <a:t>AX</a:t>
            </a:r>
            <a:r>
              <a:rPr lang="en-US" baseline="30000" dirty="0" err="1" smtClean="0"/>
              <a:t>b</a:t>
            </a:r>
            <a:r>
              <a:rPr lang="en-US" dirty="0" err="1" smtClean="0"/>
              <a:t>u</a:t>
            </a:r>
            <a:endParaRPr lang="en-US" dirty="0" smtClean="0"/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ln(AX</a:t>
            </a:r>
            <a:r>
              <a:rPr lang="en-US" baseline="30000" dirty="0" err="1" smtClean="0"/>
              <a:t>b</a:t>
            </a:r>
            <a:r>
              <a:rPr lang="en-US" dirty="0" err="1" smtClean="0"/>
              <a:t>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ln(X</a:t>
            </a:r>
            <a:r>
              <a:rPr lang="en-US" baseline="30000" dirty="0" err="1" smtClean="0"/>
              <a:t>b</a:t>
            </a:r>
            <a:r>
              <a:rPr lang="en-US" dirty="0" smtClean="0"/>
              <a:t>)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bln(X</a:t>
            </a:r>
            <a:r>
              <a:rPr lang="en-US" dirty="0" smtClean="0"/>
              <a:t>)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Logarithmic models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 = </a:t>
            </a:r>
            <a:r>
              <a:rPr lang="en-US" sz="2800" dirty="0" err="1" smtClean="0"/>
              <a:t>Ae</a:t>
            </a:r>
            <a:r>
              <a:rPr lang="en-US" sz="2800" baseline="30000" dirty="0" err="1" smtClean="0"/>
              <a:t>bx</a:t>
            </a:r>
            <a:r>
              <a:rPr lang="en-US" sz="2800" dirty="0" err="1" smtClean="0"/>
              <a:t>u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Constant growth rate model</a:t>
            </a:r>
          </a:p>
          <a:p>
            <a:r>
              <a:rPr lang="en-US" dirty="0" smtClean="0"/>
              <a:t>Continuous compounding</a:t>
            </a:r>
          </a:p>
          <a:p>
            <a:r>
              <a:rPr lang="en-US" dirty="0" smtClean="0"/>
              <a:t>Y is growing (or shrinking) at a constant relative rate of </a:t>
            </a:r>
            <a:r>
              <a:rPr lang="en-US" dirty="0" err="1" smtClean="0"/>
              <a:t>b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Linear Form </a:t>
            </a:r>
          </a:p>
          <a:p>
            <a:pPr>
              <a:buNone/>
            </a:pPr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bX</a:t>
            </a:r>
            <a:r>
              <a:rPr lang="en-US" dirty="0" smtClean="0"/>
              <a:t>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 is random error such that </a:t>
            </a:r>
          </a:p>
          <a:p>
            <a:pPr>
              <a:buNone/>
            </a:pPr>
            <a:r>
              <a:rPr lang="en-US" dirty="0" err="1" smtClean="0"/>
              <a:t>ln(u</a:t>
            </a:r>
            <a:r>
              <a:rPr lang="en-US" dirty="0" smtClean="0"/>
              <a:t>) conforms to assumptions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 = </a:t>
            </a:r>
            <a:r>
              <a:rPr lang="en-US" sz="2800" dirty="0" err="1" smtClean="0"/>
              <a:t>Ax</a:t>
            </a:r>
            <a:r>
              <a:rPr lang="en-US" sz="2800" baseline="30000" dirty="0" err="1" smtClean="0"/>
              <a:t>b</a:t>
            </a:r>
            <a:r>
              <a:rPr lang="en-US" sz="2800" dirty="0" err="1" smtClean="0"/>
              <a:t>u</a:t>
            </a:r>
            <a:endParaRPr lang="en-US" sz="28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Constant elasticity model</a:t>
            </a:r>
          </a:p>
          <a:p>
            <a:r>
              <a:rPr lang="en-US" dirty="0" smtClean="0"/>
              <a:t>The elasticity of Y with respect to X is a constant, b.</a:t>
            </a:r>
          </a:p>
          <a:p>
            <a:r>
              <a:rPr lang="en-US" dirty="0" smtClean="0"/>
              <a:t>When </a:t>
            </a:r>
            <a:r>
              <a:rPr lang="en-US" smtClean="0"/>
              <a:t>X changes by 1%, Y changes by b%.</a:t>
            </a:r>
            <a:endParaRPr lang="en-US" dirty="0" smtClean="0"/>
          </a:p>
          <a:p>
            <a:r>
              <a:rPr lang="en-US" dirty="0" smtClean="0"/>
              <a:t>Linear Form</a:t>
            </a:r>
          </a:p>
          <a:p>
            <a:pPr>
              <a:buNone/>
            </a:pPr>
            <a:r>
              <a:rPr lang="en-US" dirty="0" err="1" smtClean="0"/>
              <a:t>ln(Y</a:t>
            </a:r>
            <a:r>
              <a:rPr lang="en-US" dirty="0" smtClean="0"/>
              <a:t>) = </a:t>
            </a:r>
            <a:r>
              <a:rPr lang="en-US" dirty="0" err="1" smtClean="0"/>
              <a:t>ln(A</a:t>
            </a:r>
            <a:r>
              <a:rPr lang="en-US" dirty="0" smtClean="0"/>
              <a:t>) + </a:t>
            </a:r>
            <a:r>
              <a:rPr lang="en-US" dirty="0" err="1" smtClean="0"/>
              <a:t>bln(X</a:t>
            </a:r>
            <a:r>
              <a:rPr lang="en-US" dirty="0" smtClean="0"/>
              <a:t>) + </a:t>
            </a:r>
            <a:r>
              <a:rPr lang="en-US" dirty="0" err="1" smtClean="0"/>
              <a:t>ln(u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 is random error such that </a:t>
            </a:r>
          </a:p>
          <a:p>
            <a:pPr>
              <a:buNone/>
            </a:pPr>
            <a:r>
              <a:rPr lang="en-US" dirty="0" err="1" smtClean="0"/>
              <a:t>ln(u</a:t>
            </a:r>
            <a:r>
              <a:rPr lang="en-US" dirty="0" smtClean="0"/>
              <a:t>) conforms to assumptions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error term multiplies, rather than adds</a:t>
            </a:r>
            <a:r>
              <a:rPr lang="en-US" sz="2400" smtClean="0"/>
              <a:t>.  </a:t>
            </a:r>
            <a:br>
              <a:rPr lang="en-US" sz="2400" smtClean="0"/>
            </a:br>
            <a:r>
              <a:rPr lang="en-US" sz="2400" smtClean="0"/>
              <a:t>Must </a:t>
            </a:r>
            <a:r>
              <a:rPr lang="en-US" sz="2400" dirty="0" smtClean="0"/>
              <a:t>assume that the errors’ mean is 1.</a:t>
            </a:r>
            <a:endParaRPr lang="en-US" sz="2400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0297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Linear function demo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Power function demo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Assignment 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05000"/>
            <a:ext cx="9144000" cy="4856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203468"/>
            <a:ext cx="9144000" cy="6954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checker</a:t>
            </a:r>
          </a:p>
          <a:p>
            <a:r>
              <a:rPr lang="en-US" dirty="0" smtClean="0"/>
              <a:t>Go over results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Regression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AFDCUP% is the dependent variable, with a mean of 0.2412897   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sz="20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Variable Coefficient   </a:t>
            </a:r>
            <a:r>
              <a:rPr lang="en-US" sz="2000" b="1" dirty="0" err="1">
                <a:latin typeface="Courier New"/>
                <a:cs typeface="Courier New"/>
              </a:rPr>
              <a:t>Std</a:t>
            </a:r>
            <a:r>
              <a:rPr lang="en-US" sz="2000" b="1" dirty="0">
                <a:latin typeface="Courier New"/>
                <a:cs typeface="Courier New"/>
              </a:rPr>
              <a:t> Error T-statistic     P-Value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Intercept  -0.9057769   0.1748458  -5.1804336   0.000001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UE_RATE   0.0782032   0.0060869   12.847859   0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 UI_AVG  -6.8115E-6   7.7298E-4   -0.008812   0.9929849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 INCOME  -3.1385E-5   7.5487E-6  -4.1576947   0.0000635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  HIGH%   0.0089853   0.0024679     3.64082   0.0004144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   NEED   2.6713E-4   1.6131E-4   1.6559912   0.100548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  PAYMENT    3.467E-4   2.0871E-4   1.6611253   0.0995103</a:t>
            </a:r>
          </a:p>
          <a:p>
            <a:pPr marL="0" indent="0">
              <a:buNone/>
            </a:pP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7492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Correlations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AFDCUP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%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AFDCUP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%            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1.0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UE_RATE        0.7830068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UI_AVG         0.4676926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INCOME       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0.0227082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HIGH%     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0.1572882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NEED         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0.4132545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PAYMENT      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0.2918186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61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 regression coefficient and </a:t>
            </a:r>
            <a:r>
              <a:rPr lang="en-US" dirty="0" err="1" smtClean="0"/>
              <a:t>multicollinearity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Z=</a:t>
            </a:r>
            <a:r>
              <a:rPr lang="en-US" dirty="0" err="1" smtClean="0"/>
              <a:t>aX+b</a:t>
            </a:r>
            <a:r>
              <a:rPr lang="en-US" dirty="0" smtClean="0"/>
              <a:t>, the numerator and the denominator both become 0.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61953"/>
            <a:ext cx="9144000" cy="3181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error of coefficient → ∞</a:t>
            </a:r>
            <a:br>
              <a:rPr lang="en-US" dirty="0" smtClean="0"/>
            </a:br>
            <a:r>
              <a:rPr lang="en-US" dirty="0" smtClean="0"/>
              <a:t>T-value → 0 if Z=</a:t>
            </a:r>
            <a:r>
              <a:rPr lang="en-US" dirty="0" err="1" smtClean="0"/>
              <a:t>aX+b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216369"/>
              </p:ext>
            </p:extLst>
          </p:nvPr>
        </p:nvGraphicFramePr>
        <p:xfrm>
          <a:off x="236606" y="2438400"/>
          <a:ext cx="8764556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Equation" r:id="rId3" imgW="2834280" imgH="905040" progId="Equation.3">
                  <p:embed/>
                </p:oleObj>
              </mc:Choice>
              <mc:Fallback>
                <p:oleObj name="Equation" r:id="rId3" imgW="2834280" imgH="905040" progId="Equation.3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06" y="2438400"/>
                        <a:ext cx="8764556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2408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F-test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2232025" y="2397125"/>
          <a:ext cx="4678363" cy="292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3" imgW="1460160" imgH="914400" progId="Equation.3">
                  <p:embed/>
                </p:oleObj>
              </mc:Choice>
              <mc:Fallback>
                <p:oleObj name="Equation" r:id="rId3" imgW="1460160" imgH="914400" progId="Equation.3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025" y="2397125"/>
                        <a:ext cx="4678363" cy="292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Total is the prediction:  -0.0484518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90% conf. interval is  -0.2402759 to   0.1433724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The predicted number of families in SC 1,700,000 x -0.0484518 x 0.01 = -823.6806</a:t>
            </a:r>
          </a:p>
          <a:p>
            <a:pPr marL="0" indent="0">
              <a:buNone/>
            </a:pPr>
            <a:r>
              <a:rPr lang="en-US" dirty="0"/>
              <a:t>The top end of the 90% confidence interval</a:t>
            </a:r>
          </a:p>
          <a:p>
            <a:pPr marL="0" indent="0">
              <a:buNone/>
            </a:pPr>
            <a:r>
              <a:rPr lang="en-US" dirty="0"/>
              <a:t>1,700,000x 0.1433724 x 0.01 = 2437.33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39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8423"/>
            <a:ext cx="6324600" cy="67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498</Words>
  <Application>Microsoft Macintosh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Equation</vt:lpstr>
      <vt:lpstr>Lecture 5</vt:lpstr>
      <vt:lpstr>Assignment 4</vt:lpstr>
      <vt:lpstr>Regression results</vt:lpstr>
      <vt:lpstr>Simple Correlations</vt:lpstr>
      <vt:lpstr>Multiple regression coefficient and multicollinearity</vt:lpstr>
      <vt:lpstr>Standard error of coefficient → ∞ T-value → 0 if Z=aX+b</vt:lpstr>
      <vt:lpstr>F-test</vt:lpstr>
      <vt:lpstr>Prediction</vt:lpstr>
      <vt:lpstr>PowerPoint Presentation</vt:lpstr>
      <vt:lpstr>Heteroskedasticity</vt:lpstr>
      <vt:lpstr>Nonlinear models – adapt linear least squares by transforming variables</vt:lpstr>
      <vt:lpstr>e</vt:lpstr>
      <vt:lpstr>Logarithms and e</vt:lpstr>
      <vt:lpstr>Transform variables to make equation linear</vt:lpstr>
      <vt:lpstr>Transform variables to make equation linear</vt:lpstr>
      <vt:lpstr>Logarithmic models</vt:lpstr>
      <vt:lpstr>The error term multiplies, rather than adds.   Must assume that the errors’ mean is 1.</vt:lpstr>
      <vt:lpstr>Demos</vt:lpstr>
      <vt:lpstr>Assignment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Owner</dc:creator>
  <cp:lastModifiedBy>Sam Baker</cp:lastModifiedBy>
  <cp:revision>48</cp:revision>
  <dcterms:created xsi:type="dcterms:W3CDTF">2010-02-15T21:58:04Z</dcterms:created>
  <dcterms:modified xsi:type="dcterms:W3CDTF">2013-02-19T17:40:21Z</dcterms:modified>
</cp:coreProperties>
</file>